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DM Sans Bold" charset="1" panose="00000000000000000000"/>
      <p:regular r:id="rId15"/>
    </p:embeddedFont>
    <p:embeddedFont>
      <p:font typeface="DM Sans" charset="1" panose="00000000000000000000"/>
      <p:regular r:id="rId16"/>
    </p:embeddedFont>
    <p:embeddedFont>
      <p:font typeface="Roboto Bold" charset="1" panose="02000000000000000000"/>
      <p:regular r:id="rId17"/>
    </p:embeddedFont>
    <p:embeddedFont>
      <p:font typeface="Roboto Italics" charset="1" panose="02000000000000000000"/>
      <p:regular r:id="rId18"/>
    </p:embeddedFont>
    <p:embeddedFont>
      <p:font typeface="DM Sans Italics" charset="1" panose="00000000000000000000"/>
      <p:regular r:id="rId19"/>
    </p:embeddedFont>
    <p:embeddedFont>
      <p:font typeface="DM Sans Bold Italics" charset="1" panose="00000000000000000000"/>
      <p:regular r:id="rId20"/>
    </p:embeddedFont>
    <p:embeddedFont>
      <p:font typeface="Roboto Condensed Bold Italics" charset="1" panose="02000000000000000000"/>
      <p:regular r:id="rId21"/>
    </p:embeddedFont>
    <p:embeddedFont>
      <p:font typeface="Roboto Condensed Italics" charset="1" panose="02000000000000000000"/>
      <p:regular r:id="rId22"/>
    </p:embeddedFont>
    <p:embeddedFont>
      <p:font typeface="Roboto Condensed" charset="1" panose="02000000000000000000"/>
      <p:regular r:id="rId23"/>
    </p:embeddedFont>
    <p:embeddedFont>
      <p:font typeface="Roboto" charset="1" panose="02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jpeg" Type="http://schemas.openxmlformats.org/officeDocument/2006/relationships/image"/><Relationship Id="rId5" Target="https://ccre-cemr.org/wp-content/uploads/2024/04/Twinning_Report_CEMR_2023.pdf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9.png" Type="http://schemas.openxmlformats.org/officeDocument/2006/relationships/image"/><Relationship Id="rId3" Target="https://partnerships.ccre-cemr.org" TargetMode="External" Type="http://schemas.openxmlformats.org/officeDocument/2006/relationships/hyperlink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4.png" Type="http://schemas.openxmlformats.org/officeDocument/2006/relationships/image"/><Relationship Id="rId7" Target="https://partnerships.ccre-cemr.org" TargetMode="External" Type="http://schemas.openxmlformats.org/officeDocument/2006/relationships/hyperlink"/><Relationship Id="rId8" Target="https://www.canva.com/design/DAGcRCkFB2E/fBOTBRD7ER2xQNhG51JM_g/view?utm_content=DAGcRCkFB2E&amp;utm_campaign=designshare&amp;utm_medium=link2&amp;utm_source=uniquelinks&amp;utlId=h0734757ac1" TargetMode="External" Type="http://schemas.openxmlformats.org/officeDocument/2006/relationships/hyperlink"/><Relationship Id="rId9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https://ccre-cemr.org/projects-programmes/twinning-realise-2024" TargetMode="External" Type="http://schemas.openxmlformats.org/officeDocument/2006/relationships/hyperlink"/><Relationship Id="rId6" Target="https://ccre-cemr.org/projects-programmes/twinning-realise-2024" TargetMode="External" Type="http://schemas.openxmlformats.org/officeDocument/2006/relationships/hyperlink"/><Relationship Id="rId7" Target="https://ccre-cemr.org/projects-programmes/twinning/twinning-call-for-proposals" TargetMode="External" Type="http://schemas.openxmlformats.org/officeDocument/2006/relationships/hyperlink"/><Relationship Id="rId8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https://ccre-cemr.org" TargetMode="External" Type="http://schemas.openxmlformats.org/officeDocument/2006/relationships/hyperlink"/><Relationship Id="rId14" Target="../media/image2.png" Type="http://schemas.openxmlformats.org/officeDocument/2006/relationships/image"/><Relationship Id="rId15" Target="../media/image3.png" Type="http://schemas.openxmlformats.org/officeDocument/2006/relationships/image"/><Relationship Id="rId2" Target="../media/image14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55771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980060" y="-3482288"/>
            <a:ext cx="3823207" cy="4510988"/>
            <a:chOff x="0" y="0"/>
            <a:chExt cx="954003" cy="11256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4003" cy="1125624"/>
            </a:xfrm>
            <a:custGeom>
              <a:avLst/>
              <a:gdLst/>
              <a:ahLst/>
              <a:cxnLst/>
              <a:rect r="r" b="b" t="t" l="l"/>
              <a:pathLst>
                <a:path h="1125624" w="954003">
                  <a:moveTo>
                    <a:pt x="477001" y="0"/>
                  </a:moveTo>
                  <a:cubicBezTo>
                    <a:pt x="213561" y="0"/>
                    <a:pt x="0" y="251980"/>
                    <a:pt x="0" y="562812"/>
                  </a:cubicBezTo>
                  <a:cubicBezTo>
                    <a:pt x="0" y="873645"/>
                    <a:pt x="213561" y="1125624"/>
                    <a:pt x="477001" y="1125624"/>
                  </a:cubicBezTo>
                  <a:cubicBezTo>
                    <a:pt x="740442" y="1125624"/>
                    <a:pt x="954003" y="873645"/>
                    <a:pt x="954003" y="562812"/>
                  </a:cubicBezTo>
                  <a:cubicBezTo>
                    <a:pt x="954003" y="251980"/>
                    <a:pt x="740442" y="0"/>
                    <a:pt x="477001" y="0"/>
                  </a:cubicBez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9438" y="48377"/>
              <a:ext cx="775127" cy="9717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548559" y="-1226794"/>
            <a:ext cx="7895352" cy="4184678"/>
            <a:chOff x="0" y="0"/>
            <a:chExt cx="1984701" cy="10519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84701" cy="1051927"/>
            </a:xfrm>
            <a:custGeom>
              <a:avLst/>
              <a:gdLst/>
              <a:ahLst/>
              <a:cxnLst/>
              <a:rect r="r" b="b" t="t" l="l"/>
              <a:pathLst>
                <a:path h="1051927" w="1984701">
                  <a:moveTo>
                    <a:pt x="992351" y="0"/>
                  </a:moveTo>
                  <a:cubicBezTo>
                    <a:pt x="444291" y="0"/>
                    <a:pt x="0" y="235482"/>
                    <a:pt x="0" y="525964"/>
                  </a:cubicBezTo>
                  <a:cubicBezTo>
                    <a:pt x="0" y="816445"/>
                    <a:pt x="444291" y="1051927"/>
                    <a:pt x="992351" y="1051927"/>
                  </a:cubicBezTo>
                  <a:cubicBezTo>
                    <a:pt x="1540411" y="1051927"/>
                    <a:pt x="1984701" y="816445"/>
                    <a:pt x="1984701" y="525964"/>
                  </a:cubicBezTo>
                  <a:cubicBezTo>
                    <a:pt x="1984701" y="235482"/>
                    <a:pt x="1540411" y="0"/>
                    <a:pt x="992351" y="0"/>
                  </a:cubicBezTo>
                  <a:close/>
                </a:path>
              </a:pathLst>
            </a:custGeom>
            <a:solidFill>
              <a:srgbClr val="FFFEFA"/>
            </a:solidFill>
            <a:ln w="38100" cap="sq">
              <a:solidFill>
                <a:srgbClr val="000353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86066" y="41468"/>
              <a:ext cx="1612570" cy="9118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12057" y="2502431"/>
            <a:ext cx="13954983" cy="2845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87"/>
              </a:lnSpc>
            </a:pPr>
            <a:r>
              <a:rPr lang="en-US" sz="10661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Twinning &amp; Partnership Building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12057" y="5592246"/>
            <a:ext cx="13954983" cy="961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999">
                <a:solidFill>
                  <a:srgbClr val="EE8213"/>
                </a:solidFill>
                <a:latin typeface="DM Sans"/>
                <a:ea typeface="DM Sans"/>
                <a:cs typeface="DM Sans"/>
                <a:sym typeface="DM Sans"/>
              </a:rPr>
              <a:t>From Introversion... to Euroversion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90122" y="8230348"/>
            <a:ext cx="1956219" cy="1406449"/>
          </a:xfrm>
          <a:custGeom>
            <a:avLst/>
            <a:gdLst/>
            <a:ahLst/>
            <a:cxnLst/>
            <a:rect r="r" b="b" t="t" l="l"/>
            <a:pathLst>
              <a:path h="1406449" w="1956219">
                <a:moveTo>
                  <a:pt x="0" y="0"/>
                </a:moveTo>
                <a:lnTo>
                  <a:pt x="1956219" y="0"/>
                </a:lnTo>
                <a:lnTo>
                  <a:pt x="1956219" y="1406450"/>
                </a:lnTo>
                <a:lnTo>
                  <a:pt x="0" y="1406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454" t="-28521" r="-190591" b="-269435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12057" y="6981127"/>
            <a:ext cx="15084179" cy="44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3281">
                <a:solidFill>
                  <a:srgbClr val="EE8213"/>
                </a:solidFill>
                <a:latin typeface="DM Sans"/>
                <a:ea typeface="DM Sans"/>
                <a:cs typeface="DM Sans"/>
                <a:sym typeface="DM Sans"/>
              </a:rPr>
              <a:t>Durmish Guri - CEMR's Director of Projects and Programmes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46341" y="8794076"/>
            <a:ext cx="10855704" cy="492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2"/>
              </a:lnSpc>
            </a:pPr>
            <a:r>
              <a:rPr lang="en-US" sz="3626">
                <a:solidFill>
                  <a:srgbClr val="000353">
                    <a:alpha val="33725"/>
                  </a:srgbClr>
                </a:solidFill>
                <a:latin typeface="DM Sans"/>
                <a:ea typeface="DM Sans"/>
                <a:cs typeface="DM Sans"/>
                <a:sym typeface="DM Sans"/>
              </a:rPr>
              <a:t>Empowering Local and Regional Europe since 1951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6241603" y="471124"/>
            <a:ext cx="1485464" cy="1563125"/>
          </a:xfrm>
          <a:custGeom>
            <a:avLst/>
            <a:gdLst/>
            <a:ahLst/>
            <a:cxnLst/>
            <a:rect r="r" b="b" t="t" l="l"/>
            <a:pathLst>
              <a:path h="1563125" w="1485464">
                <a:moveTo>
                  <a:pt x="0" y="0"/>
                </a:moveTo>
                <a:lnTo>
                  <a:pt x="1485464" y="0"/>
                </a:lnTo>
                <a:lnTo>
                  <a:pt x="1485464" y="1563125"/>
                </a:lnTo>
                <a:lnTo>
                  <a:pt x="0" y="1563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416379" y="575899"/>
            <a:ext cx="2163684" cy="1264824"/>
          </a:xfrm>
          <a:custGeom>
            <a:avLst/>
            <a:gdLst/>
            <a:ahLst/>
            <a:cxnLst/>
            <a:rect r="r" b="b" t="t" l="l"/>
            <a:pathLst>
              <a:path h="1264824" w="2163684">
                <a:moveTo>
                  <a:pt x="0" y="0"/>
                </a:moveTo>
                <a:lnTo>
                  <a:pt x="2163684" y="0"/>
                </a:lnTo>
                <a:lnTo>
                  <a:pt x="2163684" y="1264824"/>
                </a:lnTo>
                <a:lnTo>
                  <a:pt x="0" y="12648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55771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  <a:p>
              <a:pPr algn="ctr">
                <a:lnSpc>
                  <a:spcPts val="2281"/>
                </a:lnSpc>
              </a:pPr>
            </a:p>
            <a:p>
              <a:pPr algn="ctr">
                <a:lnSpc>
                  <a:spcPts val="2281"/>
                </a:lnSpc>
              </a:pPr>
            </a:p>
            <a:p>
              <a:pPr algn="ctr">
                <a:lnSpc>
                  <a:spcPts val="228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285831" y="8235936"/>
            <a:ext cx="993777" cy="1022364"/>
            <a:chOff x="0" y="0"/>
            <a:chExt cx="153947" cy="1583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3947" cy="158376"/>
            </a:xfrm>
            <a:custGeom>
              <a:avLst/>
              <a:gdLst/>
              <a:ahLst/>
              <a:cxnLst/>
              <a:rect r="r" b="b" t="t" l="l"/>
              <a:pathLst>
                <a:path h="158376" w="153947">
                  <a:moveTo>
                    <a:pt x="76974" y="0"/>
                  </a:moveTo>
                  <a:cubicBezTo>
                    <a:pt x="34462" y="0"/>
                    <a:pt x="0" y="35454"/>
                    <a:pt x="0" y="79188"/>
                  </a:cubicBezTo>
                  <a:cubicBezTo>
                    <a:pt x="0" y="122922"/>
                    <a:pt x="34462" y="158376"/>
                    <a:pt x="76974" y="158376"/>
                  </a:cubicBezTo>
                  <a:cubicBezTo>
                    <a:pt x="119485" y="158376"/>
                    <a:pt x="153947" y="122922"/>
                    <a:pt x="153947" y="79188"/>
                  </a:cubicBezTo>
                  <a:cubicBezTo>
                    <a:pt x="153947" y="35454"/>
                    <a:pt x="119485" y="0"/>
                    <a:pt x="76974" y="0"/>
                  </a:cubicBezTo>
                  <a:close/>
                </a:path>
              </a:pathLst>
            </a:custGeom>
            <a:solidFill>
              <a:srgbClr val="FFFEFA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14433" y="-51827"/>
              <a:ext cx="125082" cy="195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3029428" y="5388046"/>
            <a:ext cx="755808" cy="6814665"/>
          </a:xfrm>
          <a:custGeom>
            <a:avLst/>
            <a:gdLst/>
            <a:ahLst/>
            <a:cxnLst/>
            <a:rect r="r" b="b" t="t" l="l"/>
            <a:pathLst>
              <a:path h="6814665" w="755808">
                <a:moveTo>
                  <a:pt x="0" y="0"/>
                </a:moveTo>
                <a:lnTo>
                  <a:pt x="755809" y="0"/>
                </a:lnTo>
                <a:lnTo>
                  <a:pt x="755809" y="6814665"/>
                </a:lnTo>
                <a:lnTo>
                  <a:pt x="0" y="6814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754622" y="-902001"/>
            <a:ext cx="15579984" cy="3432044"/>
            <a:chOff x="0" y="0"/>
            <a:chExt cx="4103370" cy="9039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103370" cy="903913"/>
            </a:xfrm>
            <a:custGeom>
              <a:avLst/>
              <a:gdLst/>
              <a:ahLst/>
              <a:cxnLst/>
              <a:rect r="r" b="b" t="t" l="l"/>
              <a:pathLst>
                <a:path h="903913" w="4103370">
                  <a:moveTo>
                    <a:pt x="18386" y="0"/>
                  </a:moveTo>
                  <a:lnTo>
                    <a:pt x="4084984" y="0"/>
                  </a:lnTo>
                  <a:cubicBezTo>
                    <a:pt x="4089860" y="0"/>
                    <a:pt x="4094537" y="1937"/>
                    <a:pt x="4097985" y="5385"/>
                  </a:cubicBezTo>
                  <a:cubicBezTo>
                    <a:pt x="4101433" y="8833"/>
                    <a:pt x="4103370" y="13510"/>
                    <a:pt x="4103370" y="18386"/>
                  </a:cubicBezTo>
                  <a:lnTo>
                    <a:pt x="4103370" y="885527"/>
                  </a:lnTo>
                  <a:cubicBezTo>
                    <a:pt x="4103370" y="890403"/>
                    <a:pt x="4101433" y="895080"/>
                    <a:pt x="4097985" y="898528"/>
                  </a:cubicBezTo>
                  <a:cubicBezTo>
                    <a:pt x="4094537" y="901976"/>
                    <a:pt x="4089860" y="903913"/>
                    <a:pt x="4084984" y="903913"/>
                  </a:cubicBezTo>
                  <a:lnTo>
                    <a:pt x="18386" y="903913"/>
                  </a:lnTo>
                  <a:cubicBezTo>
                    <a:pt x="13510" y="903913"/>
                    <a:pt x="8833" y="901976"/>
                    <a:pt x="5385" y="898528"/>
                  </a:cubicBezTo>
                  <a:cubicBezTo>
                    <a:pt x="1937" y="895080"/>
                    <a:pt x="0" y="890403"/>
                    <a:pt x="0" y="885527"/>
                  </a:cubicBezTo>
                  <a:lnTo>
                    <a:pt x="0" y="18386"/>
                  </a:lnTo>
                  <a:cubicBezTo>
                    <a:pt x="0" y="13510"/>
                    <a:pt x="1937" y="8833"/>
                    <a:pt x="5385" y="5385"/>
                  </a:cubicBezTo>
                  <a:cubicBezTo>
                    <a:pt x="8833" y="1937"/>
                    <a:pt x="13510" y="0"/>
                    <a:pt x="18386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4103370" cy="961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4589631"/>
            <a:ext cx="1156242" cy="822040"/>
            <a:chOff x="0" y="0"/>
            <a:chExt cx="812800" cy="5778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577867"/>
            </a:xfrm>
            <a:custGeom>
              <a:avLst/>
              <a:gdLst/>
              <a:ahLst/>
              <a:cxnLst/>
              <a:rect r="r" b="b" t="t" l="l"/>
              <a:pathLst>
                <a:path h="577867" w="812800">
                  <a:moveTo>
                    <a:pt x="132356" y="0"/>
                  </a:moveTo>
                  <a:lnTo>
                    <a:pt x="680444" y="0"/>
                  </a:lnTo>
                  <a:cubicBezTo>
                    <a:pt x="753542" y="0"/>
                    <a:pt x="812800" y="59258"/>
                    <a:pt x="812800" y="132356"/>
                  </a:cubicBezTo>
                  <a:lnTo>
                    <a:pt x="812800" y="445511"/>
                  </a:lnTo>
                  <a:cubicBezTo>
                    <a:pt x="812800" y="518609"/>
                    <a:pt x="753542" y="577867"/>
                    <a:pt x="680444" y="577867"/>
                  </a:cubicBezTo>
                  <a:lnTo>
                    <a:pt x="132356" y="577867"/>
                  </a:lnTo>
                  <a:cubicBezTo>
                    <a:pt x="97253" y="577867"/>
                    <a:pt x="63588" y="563922"/>
                    <a:pt x="38766" y="539101"/>
                  </a:cubicBezTo>
                  <a:cubicBezTo>
                    <a:pt x="13945" y="514279"/>
                    <a:pt x="0" y="480614"/>
                    <a:pt x="0" y="445511"/>
                  </a:cubicBezTo>
                  <a:lnTo>
                    <a:pt x="0" y="132356"/>
                  </a:lnTo>
                  <a:cubicBezTo>
                    <a:pt x="0" y="59258"/>
                    <a:pt x="59258" y="0"/>
                    <a:pt x="132356" y="0"/>
                  </a:cubicBezTo>
                  <a:close/>
                </a:path>
              </a:pathLst>
            </a:custGeom>
            <a:solidFill>
              <a:srgbClr val="3773A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12800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5694998"/>
            <a:ext cx="1156242" cy="784392"/>
            <a:chOff x="0" y="0"/>
            <a:chExt cx="812800" cy="55140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551402"/>
            </a:xfrm>
            <a:custGeom>
              <a:avLst/>
              <a:gdLst/>
              <a:ahLst/>
              <a:cxnLst/>
              <a:rect r="r" b="b" t="t" l="l"/>
              <a:pathLst>
                <a:path h="551402" w="812800">
                  <a:moveTo>
                    <a:pt x="132356" y="0"/>
                  </a:moveTo>
                  <a:lnTo>
                    <a:pt x="680444" y="0"/>
                  </a:lnTo>
                  <a:cubicBezTo>
                    <a:pt x="753542" y="0"/>
                    <a:pt x="812800" y="59258"/>
                    <a:pt x="812800" y="132356"/>
                  </a:cubicBezTo>
                  <a:lnTo>
                    <a:pt x="812800" y="419046"/>
                  </a:lnTo>
                  <a:cubicBezTo>
                    <a:pt x="812800" y="492144"/>
                    <a:pt x="753542" y="551402"/>
                    <a:pt x="680444" y="551402"/>
                  </a:cubicBezTo>
                  <a:lnTo>
                    <a:pt x="132356" y="551402"/>
                  </a:lnTo>
                  <a:cubicBezTo>
                    <a:pt x="97253" y="551402"/>
                    <a:pt x="63588" y="537457"/>
                    <a:pt x="38766" y="512636"/>
                  </a:cubicBezTo>
                  <a:cubicBezTo>
                    <a:pt x="13945" y="487814"/>
                    <a:pt x="0" y="454149"/>
                    <a:pt x="0" y="419046"/>
                  </a:cubicBezTo>
                  <a:lnTo>
                    <a:pt x="0" y="132356"/>
                  </a:lnTo>
                  <a:cubicBezTo>
                    <a:pt x="0" y="59258"/>
                    <a:pt x="59258" y="0"/>
                    <a:pt x="132356" y="0"/>
                  </a:cubicBezTo>
                  <a:close/>
                </a:path>
              </a:pathLst>
            </a:custGeom>
            <a:solidFill>
              <a:srgbClr val="3773A1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812800" cy="599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968831" y="4552621"/>
            <a:ext cx="1156242" cy="834660"/>
            <a:chOff x="0" y="0"/>
            <a:chExt cx="812800" cy="5867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586739"/>
            </a:xfrm>
            <a:custGeom>
              <a:avLst/>
              <a:gdLst/>
              <a:ahLst/>
              <a:cxnLst/>
              <a:rect r="r" b="b" t="t" l="l"/>
              <a:pathLst>
                <a:path h="586739" w="812800">
                  <a:moveTo>
                    <a:pt x="132356" y="0"/>
                  </a:moveTo>
                  <a:lnTo>
                    <a:pt x="680444" y="0"/>
                  </a:lnTo>
                  <a:cubicBezTo>
                    <a:pt x="753542" y="0"/>
                    <a:pt x="812800" y="59258"/>
                    <a:pt x="812800" y="132356"/>
                  </a:cubicBezTo>
                  <a:lnTo>
                    <a:pt x="812800" y="454383"/>
                  </a:lnTo>
                  <a:cubicBezTo>
                    <a:pt x="812800" y="489486"/>
                    <a:pt x="798855" y="523151"/>
                    <a:pt x="774034" y="547973"/>
                  </a:cubicBezTo>
                  <a:cubicBezTo>
                    <a:pt x="749212" y="572794"/>
                    <a:pt x="715547" y="586739"/>
                    <a:pt x="680444" y="586739"/>
                  </a:cubicBezTo>
                  <a:lnTo>
                    <a:pt x="132356" y="586739"/>
                  </a:lnTo>
                  <a:cubicBezTo>
                    <a:pt x="59258" y="586739"/>
                    <a:pt x="0" y="527481"/>
                    <a:pt x="0" y="454383"/>
                  </a:cubicBezTo>
                  <a:lnTo>
                    <a:pt x="0" y="132356"/>
                  </a:lnTo>
                  <a:cubicBezTo>
                    <a:pt x="0" y="59258"/>
                    <a:pt x="59258" y="0"/>
                    <a:pt x="132356" y="0"/>
                  </a:cubicBezTo>
                  <a:close/>
                </a:path>
              </a:pathLst>
            </a:custGeom>
            <a:solidFill>
              <a:srgbClr val="3773A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812800" cy="634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968831" y="5643189"/>
            <a:ext cx="1143732" cy="836201"/>
            <a:chOff x="0" y="0"/>
            <a:chExt cx="812800" cy="59425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594251"/>
            </a:xfrm>
            <a:custGeom>
              <a:avLst/>
              <a:gdLst/>
              <a:ahLst/>
              <a:cxnLst/>
              <a:rect r="r" b="b" t="t" l="l"/>
              <a:pathLst>
                <a:path h="594251" w="812800">
                  <a:moveTo>
                    <a:pt x="132356" y="0"/>
                  </a:moveTo>
                  <a:lnTo>
                    <a:pt x="680444" y="0"/>
                  </a:lnTo>
                  <a:cubicBezTo>
                    <a:pt x="753542" y="0"/>
                    <a:pt x="812800" y="59258"/>
                    <a:pt x="812800" y="132356"/>
                  </a:cubicBezTo>
                  <a:lnTo>
                    <a:pt x="812800" y="461896"/>
                  </a:lnTo>
                  <a:cubicBezTo>
                    <a:pt x="812800" y="496999"/>
                    <a:pt x="798855" y="530664"/>
                    <a:pt x="774034" y="555485"/>
                  </a:cubicBezTo>
                  <a:cubicBezTo>
                    <a:pt x="749212" y="580307"/>
                    <a:pt x="715547" y="594251"/>
                    <a:pt x="680444" y="594251"/>
                  </a:cubicBezTo>
                  <a:lnTo>
                    <a:pt x="132356" y="594251"/>
                  </a:lnTo>
                  <a:cubicBezTo>
                    <a:pt x="59258" y="594251"/>
                    <a:pt x="0" y="534994"/>
                    <a:pt x="0" y="461896"/>
                  </a:cubicBezTo>
                  <a:lnTo>
                    <a:pt x="0" y="132356"/>
                  </a:lnTo>
                  <a:cubicBezTo>
                    <a:pt x="0" y="59258"/>
                    <a:pt x="59258" y="0"/>
                    <a:pt x="132356" y="0"/>
                  </a:cubicBezTo>
                  <a:close/>
                </a:path>
              </a:pathLst>
            </a:custGeom>
            <a:solidFill>
              <a:srgbClr val="3773A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812800" cy="641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897328" y="2968238"/>
            <a:ext cx="4390455" cy="1022364"/>
            <a:chOff x="0" y="0"/>
            <a:chExt cx="2481600" cy="57786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81600" cy="577867"/>
            </a:xfrm>
            <a:custGeom>
              <a:avLst/>
              <a:gdLst/>
              <a:ahLst/>
              <a:cxnLst/>
              <a:rect r="r" b="b" t="t" l="l"/>
              <a:pathLst>
                <a:path h="577867" w="2481600">
                  <a:moveTo>
                    <a:pt x="34856" y="0"/>
                  </a:moveTo>
                  <a:lnTo>
                    <a:pt x="2446743" y="0"/>
                  </a:lnTo>
                  <a:cubicBezTo>
                    <a:pt x="2465994" y="0"/>
                    <a:pt x="2481600" y="15606"/>
                    <a:pt x="2481600" y="34856"/>
                  </a:cubicBezTo>
                  <a:lnTo>
                    <a:pt x="2481600" y="543011"/>
                  </a:lnTo>
                  <a:cubicBezTo>
                    <a:pt x="2481600" y="562261"/>
                    <a:pt x="2465994" y="577867"/>
                    <a:pt x="2446743" y="577867"/>
                  </a:cubicBezTo>
                  <a:lnTo>
                    <a:pt x="34856" y="577867"/>
                  </a:lnTo>
                  <a:cubicBezTo>
                    <a:pt x="15606" y="577867"/>
                    <a:pt x="0" y="562261"/>
                    <a:pt x="0" y="543011"/>
                  </a:cubicBezTo>
                  <a:lnTo>
                    <a:pt x="0" y="34856"/>
                  </a:lnTo>
                  <a:cubicBezTo>
                    <a:pt x="0" y="15606"/>
                    <a:pt x="15606" y="0"/>
                    <a:pt x="34856" y="0"/>
                  </a:cubicBezTo>
                  <a:close/>
                </a:path>
              </a:pathLst>
            </a:custGeom>
            <a:solidFill>
              <a:srgbClr val="00AEE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2481600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4897328" y="4727517"/>
            <a:ext cx="4390455" cy="1022364"/>
            <a:chOff x="0" y="0"/>
            <a:chExt cx="2481600" cy="57786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481600" cy="577867"/>
            </a:xfrm>
            <a:custGeom>
              <a:avLst/>
              <a:gdLst/>
              <a:ahLst/>
              <a:cxnLst/>
              <a:rect r="r" b="b" t="t" l="l"/>
              <a:pathLst>
                <a:path h="577867" w="2481600">
                  <a:moveTo>
                    <a:pt x="34856" y="0"/>
                  </a:moveTo>
                  <a:lnTo>
                    <a:pt x="2446743" y="0"/>
                  </a:lnTo>
                  <a:cubicBezTo>
                    <a:pt x="2465994" y="0"/>
                    <a:pt x="2481600" y="15606"/>
                    <a:pt x="2481600" y="34856"/>
                  </a:cubicBezTo>
                  <a:lnTo>
                    <a:pt x="2481600" y="543011"/>
                  </a:lnTo>
                  <a:cubicBezTo>
                    <a:pt x="2481600" y="562261"/>
                    <a:pt x="2465994" y="577867"/>
                    <a:pt x="2446743" y="577867"/>
                  </a:cubicBezTo>
                  <a:lnTo>
                    <a:pt x="34856" y="577867"/>
                  </a:lnTo>
                  <a:cubicBezTo>
                    <a:pt x="15606" y="577867"/>
                    <a:pt x="0" y="562261"/>
                    <a:pt x="0" y="543011"/>
                  </a:cubicBezTo>
                  <a:lnTo>
                    <a:pt x="0" y="34856"/>
                  </a:lnTo>
                  <a:cubicBezTo>
                    <a:pt x="0" y="15606"/>
                    <a:pt x="15606" y="0"/>
                    <a:pt x="34856" y="0"/>
                  </a:cubicBezTo>
                  <a:close/>
                </a:path>
              </a:pathLst>
            </a:custGeom>
            <a:solidFill>
              <a:srgbClr val="7BC145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2481600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4897328" y="6481726"/>
            <a:ext cx="4390455" cy="1022364"/>
            <a:chOff x="0" y="0"/>
            <a:chExt cx="2481600" cy="57786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481600" cy="577867"/>
            </a:xfrm>
            <a:custGeom>
              <a:avLst/>
              <a:gdLst/>
              <a:ahLst/>
              <a:cxnLst/>
              <a:rect r="r" b="b" t="t" l="l"/>
              <a:pathLst>
                <a:path h="577867" w="2481600">
                  <a:moveTo>
                    <a:pt x="34856" y="0"/>
                  </a:moveTo>
                  <a:lnTo>
                    <a:pt x="2446743" y="0"/>
                  </a:lnTo>
                  <a:cubicBezTo>
                    <a:pt x="2465994" y="0"/>
                    <a:pt x="2481600" y="15606"/>
                    <a:pt x="2481600" y="34856"/>
                  </a:cubicBezTo>
                  <a:lnTo>
                    <a:pt x="2481600" y="543011"/>
                  </a:lnTo>
                  <a:cubicBezTo>
                    <a:pt x="2481600" y="562261"/>
                    <a:pt x="2465994" y="577867"/>
                    <a:pt x="2446743" y="577867"/>
                  </a:cubicBezTo>
                  <a:lnTo>
                    <a:pt x="34856" y="577867"/>
                  </a:lnTo>
                  <a:cubicBezTo>
                    <a:pt x="15606" y="577867"/>
                    <a:pt x="0" y="562261"/>
                    <a:pt x="0" y="543011"/>
                  </a:cubicBezTo>
                  <a:lnTo>
                    <a:pt x="0" y="34856"/>
                  </a:lnTo>
                  <a:cubicBezTo>
                    <a:pt x="0" y="15606"/>
                    <a:pt x="15606" y="0"/>
                    <a:pt x="34856" y="0"/>
                  </a:cubicBezTo>
                  <a:close/>
                </a:path>
              </a:pathLst>
            </a:custGeom>
            <a:solidFill>
              <a:srgbClr val="5B429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2481600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4897328" y="8235936"/>
            <a:ext cx="4390455" cy="1022364"/>
            <a:chOff x="0" y="0"/>
            <a:chExt cx="2481600" cy="577867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481600" cy="577867"/>
            </a:xfrm>
            <a:custGeom>
              <a:avLst/>
              <a:gdLst/>
              <a:ahLst/>
              <a:cxnLst/>
              <a:rect r="r" b="b" t="t" l="l"/>
              <a:pathLst>
                <a:path h="577867" w="2481600">
                  <a:moveTo>
                    <a:pt x="34856" y="0"/>
                  </a:moveTo>
                  <a:lnTo>
                    <a:pt x="2446743" y="0"/>
                  </a:lnTo>
                  <a:cubicBezTo>
                    <a:pt x="2465994" y="0"/>
                    <a:pt x="2481600" y="15606"/>
                    <a:pt x="2481600" y="34856"/>
                  </a:cubicBezTo>
                  <a:lnTo>
                    <a:pt x="2481600" y="543011"/>
                  </a:lnTo>
                  <a:cubicBezTo>
                    <a:pt x="2481600" y="562261"/>
                    <a:pt x="2465994" y="577867"/>
                    <a:pt x="2446743" y="577867"/>
                  </a:cubicBezTo>
                  <a:lnTo>
                    <a:pt x="34856" y="577867"/>
                  </a:lnTo>
                  <a:cubicBezTo>
                    <a:pt x="15606" y="577867"/>
                    <a:pt x="0" y="562261"/>
                    <a:pt x="0" y="543011"/>
                  </a:cubicBezTo>
                  <a:lnTo>
                    <a:pt x="0" y="34856"/>
                  </a:lnTo>
                  <a:cubicBezTo>
                    <a:pt x="0" y="15606"/>
                    <a:pt x="15606" y="0"/>
                    <a:pt x="34856" y="0"/>
                  </a:cubicBezTo>
                  <a:close/>
                </a:path>
              </a:pathLst>
            </a:custGeom>
            <a:solidFill>
              <a:srgbClr val="E41E26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2481600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-5400000">
            <a:off x="8207287" y="5389224"/>
            <a:ext cx="755808" cy="6814665"/>
          </a:xfrm>
          <a:custGeom>
            <a:avLst/>
            <a:gdLst/>
            <a:ahLst/>
            <a:cxnLst/>
            <a:rect r="r" b="b" t="t" l="l"/>
            <a:pathLst>
              <a:path h="6814665" w="755808">
                <a:moveTo>
                  <a:pt x="0" y="0"/>
                </a:moveTo>
                <a:lnTo>
                  <a:pt x="755808" y="0"/>
                </a:lnTo>
                <a:lnTo>
                  <a:pt x="755808" y="6814665"/>
                </a:lnTo>
                <a:lnTo>
                  <a:pt x="0" y="6814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028700" y="8351242"/>
            <a:ext cx="3565537" cy="822040"/>
            <a:chOff x="0" y="0"/>
            <a:chExt cx="2506455" cy="57786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506455" cy="577867"/>
            </a:xfrm>
            <a:custGeom>
              <a:avLst/>
              <a:gdLst/>
              <a:ahLst/>
              <a:cxnLst/>
              <a:rect r="r" b="b" t="t" l="l"/>
              <a:pathLst>
                <a:path h="577867" w="2506455">
                  <a:moveTo>
                    <a:pt x="42921" y="0"/>
                  </a:moveTo>
                  <a:lnTo>
                    <a:pt x="2463534" y="0"/>
                  </a:lnTo>
                  <a:cubicBezTo>
                    <a:pt x="2474918" y="0"/>
                    <a:pt x="2485835" y="4522"/>
                    <a:pt x="2493884" y="12571"/>
                  </a:cubicBezTo>
                  <a:cubicBezTo>
                    <a:pt x="2501933" y="20620"/>
                    <a:pt x="2506455" y="31537"/>
                    <a:pt x="2506455" y="42921"/>
                  </a:cubicBezTo>
                  <a:lnTo>
                    <a:pt x="2506455" y="534946"/>
                  </a:lnTo>
                  <a:cubicBezTo>
                    <a:pt x="2506455" y="546330"/>
                    <a:pt x="2501933" y="557247"/>
                    <a:pt x="2493884" y="565296"/>
                  </a:cubicBezTo>
                  <a:cubicBezTo>
                    <a:pt x="2485835" y="573345"/>
                    <a:pt x="2474918" y="577867"/>
                    <a:pt x="2463534" y="577867"/>
                  </a:cubicBezTo>
                  <a:lnTo>
                    <a:pt x="42921" y="577867"/>
                  </a:lnTo>
                  <a:cubicBezTo>
                    <a:pt x="31537" y="577867"/>
                    <a:pt x="20620" y="573345"/>
                    <a:pt x="12571" y="565296"/>
                  </a:cubicBezTo>
                  <a:cubicBezTo>
                    <a:pt x="4522" y="557247"/>
                    <a:pt x="0" y="546330"/>
                    <a:pt x="0" y="534946"/>
                  </a:cubicBezTo>
                  <a:lnTo>
                    <a:pt x="0" y="42921"/>
                  </a:lnTo>
                  <a:cubicBezTo>
                    <a:pt x="0" y="31537"/>
                    <a:pt x="4522" y="20620"/>
                    <a:pt x="12571" y="12571"/>
                  </a:cubicBezTo>
                  <a:cubicBezTo>
                    <a:pt x="20620" y="4522"/>
                    <a:pt x="31537" y="0"/>
                    <a:pt x="42921" y="0"/>
                  </a:cubicBezTo>
                  <a:close/>
                </a:path>
              </a:pathLst>
            </a:custGeom>
            <a:solidFill>
              <a:srgbClr val="3773A1"/>
            </a:solidFill>
            <a:ln w="19050" cap="sq">
              <a:solidFill>
                <a:srgbClr val="000353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2506455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177859" y="8348653"/>
            <a:ext cx="4392112" cy="822040"/>
            <a:chOff x="0" y="0"/>
            <a:chExt cx="3087510" cy="577867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087510" cy="577867"/>
            </a:xfrm>
            <a:custGeom>
              <a:avLst/>
              <a:gdLst/>
              <a:ahLst/>
              <a:cxnLst/>
              <a:rect r="r" b="b" t="t" l="l"/>
              <a:pathLst>
                <a:path h="577867" w="3087510">
                  <a:moveTo>
                    <a:pt x="34843" y="0"/>
                  </a:moveTo>
                  <a:lnTo>
                    <a:pt x="3052667" y="0"/>
                  </a:lnTo>
                  <a:cubicBezTo>
                    <a:pt x="3061908" y="0"/>
                    <a:pt x="3070771" y="3671"/>
                    <a:pt x="3077305" y="10205"/>
                  </a:cubicBezTo>
                  <a:cubicBezTo>
                    <a:pt x="3083839" y="16740"/>
                    <a:pt x="3087510" y="25602"/>
                    <a:pt x="3087510" y="34843"/>
                  </a:cubicBezTo>
                  <a:lnTo>
                    <a:pt x="3087510" y="543024"/>
                  </a:lnTo>
                  <a:cubicBezTo>
                    <a:pt x="3087510" y="562267"/>
                    <a:pt x="3071911" y="577867"/>
                    <a:pt x="3052667" y="577867"/>
                  </a:cubicBezTo>
                  <a:lnTo>
                    <a:pt x="34843" y="577867"/>
                  </a:lnTo>
                  <a:cubicBezTo>
                    <a:pt x="25602" y="577867"/>
                    <a:pt x="16740" y="574196"/>
                    <a:pt x="10205" y="567662"/>
                  </a:cubicBezTo>
                  <a:cubicBezTo>
                    <a:pt x="3671" y="561127"/>
                    <a:pt x="0" y="552265"/>
                    <a:pt x="0" y="543024"/>
                  </a:cubicBezTo>
                  <a:lnTo>
                    <a:pt x="0" y="34843"/>
                  </a:lnTo>
                  <a:cubicBezTo>
                    <a:pt x="0" y="15600"/>
                    <a:pt x="15600" y="0"/>
                    <a:pt x="34843" y="0"/>
                  </a:cubicBezTo>
                  <a:close/>
                </a:path>
              </a:pathLst>
            </a:custGeom>
            <a:solidFill>
              <a:srgbClr val="3773A1"/>
            </a:solidFill>
            <a:ln w="19050" cap="sq">
              <a:solidFill>
                <a:srgbClr val="000353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3087510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28700" y="3139643"/>
            <a:ext cx="12113140" cy="993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21"/>
              </a:lnSpc>
            </a:pPr>
            <a:r>
              <a:rPr lang="en-US" sz="2872">
                <a:solidFill>
                  <a:srgbClr val="1B253D"/>
                </a:solidFill>
                <a:latin typeface="DM Sans"/>
                <a:ea typeface="DM Sans"/>
                <a:cs typeface="DM Sans"/>
                <a:sym typeface="DM Sans"/>
              </a:rPr>
              <a:t>Since </a:t>
            </a:r>
            <a:r>
              <a:rPr lang="en-US" b="true" sz="2872">
                <a:solidFill>
                  <a:srgbClr val="1B253D"/>
                </a:solidFill>
                <a:latin typeface="DM Sans Bold"/>
                <a:ea typeface="DM Sans Bold"/>
                <a:cs typeface="DM Sans Bold"/>
                <a:sym typeface="DM Sans Bold"/>
              </a:rPr>
              <a:t>1951</a:t>
            </a:r>
            <a:r>
              <a:rPr lang="en-US" sz="2872">
                <a:solidFill>
                  <a:srgbClr val="1B253D"/>
                </a:solidFill>
                <a:latin typeface="DM Sans"/>
                <a:ea typeface="DM Sans"/>
                <a:cs typeface="DM Sans"/>
                <a:sym typeface="DM Sans"/>
              </a:rPr>
              <a:t>, CEMR is Europe's </a:t>
            </a:r>
            <a:r>
              <a:rPr lang="en-US" b="true" sz="2872">
                <a:solidFill>
                  <a:srgbClr val="1B253D"/>
                </a:solidFill>
                <a:latin typeface="DM Sans Bold"/>
                <a:ea typeface="DM Sans Bold"/>
                <a:cs typeface="DM Sans Bold"/>
                <a:sym typeface="DM Sans Bold"/>
              </a:rPr>
              <a:t>first and broadest </a:t>
            </a:r>
            <a:r>
              <a:rPr lang="en-US" sz="2872">
                <a:solidFill>
                  <a:srgbClr val="1B253D"/>
                </a:solidFill>
                <a:latin typeface="DM Sans"/>
                <a:ea typeface="DM Sans"/>
                <a:cs typeface="DM Sans"/>
                <a:sym typeface="DM Sans"/>
              </a:rPr>
              <a:t>association of Local and Regional Governments, representing: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34604" y="585643"/>
            <a:ext cx="14695308" cy="1679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The Council of European Municipalities and Regions</a:t>
            </a:r>
            <a:r>
              <a:rPr lang="en-US" sz="6500" b="true">
                <a:solidFill>
                  <a:srgbClr val="00128D"/>
                </a:solidFill>
                <a:latin typeface="DM Sans Bold"/>
                <a:ea typeface="DM Sans Bold"/>
                <a:cs typeface="DM Sans Bold"/>
                <a:sym typeface="DM Sans Bold"/>
              </a:rPr>
              <a:t> (CEMR)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010025" y="4743204"/>
            <a:ext cx="1073853" cy="50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8"/>
              </a:lnSpc>
            </a:pPr>
            <a:r>
              <a:rPr lang="en-US" b="true" sz="3358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110K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425292" y="4759380"/>
            <a:ext cx="5208043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i="tru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Member Associations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79818" y="4734007"/>
            <a:ext cx="583499" cy="50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8"/>
              </a:lnSpc>
            </a:pPr>
            <a:r>
              <a:rPr lang="en-US" b="true" sz="3358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425292" y="5845379"/>
            <a:ext cx="5208043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i="tru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Countries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70293" y="5809522"/>
            <a:ext cx="583499" cy="50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8"/>
              </a:lnSpc>
            </a:pPr>
            <a:r>
              <a:rPr lang="en-US" b="true" sz="3358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41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365422" y="4722370"/>
            <a:ext cx="5208043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i="tru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Local and Regional Governments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352913" y="5812938"/>
            <a:ext cx="5208043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i="tru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Elected Representatives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7132614" y="5817227"/>
            <a:ext cx="828676" cy="500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8"/>
              </a:lnSpc>
            </a:pPr>
            <a:r>
              <a:rPr lang="en-US" b="true" sz="3358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1M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28700" y="7329342"/>
            <a:ext cx="7702427" cy="488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21"/>
              </a:lnSpc>
            </a:pPr>
            <a:r>
              <a:rPr lang="en-US" b="true" sz="2872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CEMR’s activities: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5201472" y="3138203"/>
            <a:ext cx="3086528" cy="56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10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SOCIETY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5173227" y="4895204"/>
            <a:ext cx="2903715" cy="56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10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CLIMATE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5144983" y="6651691"/>
            <a:ext cx="3143017" cy="56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10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LABOUR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5116739" y="8408178"/>
            <a:ext cx="2960204" cy="567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102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COHESION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279818" y="8512796"/>
            <a:ext cx="3146564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b="true">
                <a:solidFill>
                  <a:srgbClr val="FFFEFA"/>
                </a:solidFill>
                <a:latin typeface="Roboto Bold"/>
                <a:ea typeface="Roboto Bold"/>
                <a:cs typeface="Roboto Bold"/>
                <a:sym typeface="Roboto Bold"/>
              </a:rPr>
              <a:t>Advocacy and Policy 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558208" y="8484916"/>
            <a:ext cx="3817981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Projects and Programmes</a:t>
            </a:r>
          </a:p>
        </p:txBody>
      </p:sp>
      <p:grpSp>
        <p:nvGrpSpPr>
          <p:cNvPr name="Group 63" id="63"/>
          <p:cNvGrpSpPr/>
          <p:nvPr/>
        </p:nvGrpSpPr>
        <p:grpSpPr>
          <a:xfrm rot="0">
            <a:off x="10322446" y="8323160"/>
            <a:ext cx="2107961" cy="822040"/>
            <a:chOff x="0" y="0"/>
            <a:chExt cx="1481827" cy="577867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481827" cy="577867"/>
            </a:xfrm>
            <a:custGeom>
              <a:avLst/>
              <a:gdLst/>
              <a:ahLst/>
              <a:cxnLst/>
              <a:rect r="r" b="b" t="t" l="l"/>
              <a:pathLst>
                <a:path h="577867" w="1481827">
                  <a:moveTo>
                    <a:pt x="72599" y="0"/>
                  </a:moveTo>
                  <a:lnTo>
                    <a:pt x="1409229" y="0"/>
                  </a:lnTo>
                  <a:cubicBezTo>
                    <a:pt x="1449324" y="0"/>
                    <a:pt x="1481827" y="32504"/>
                    <a:pt x="1481827" y="72599"/>
                  </a:cubicBezTo>
                  <a:lnTo>
                    <a:pt x="1481827" y="505268"/>
                  </a:lnTo>
                  <a:cubicBezTo>
                    <a:pt x="1481827" y="545364"/>
                    <a:pt x="1449324" y="577867"/>
                    <a:pt x="1409229" y="577867"/>
                  </a:cubicBezTo>
                  <a:lnTo>
                    <a:pt x="72599" y="577867"/>
                  </a:lnTo>
                  <a:cubicBezTo>
                    <a:pt x="53344" y="577867"/>
                    <a:pt x="34879" y="570218"/>
                    <a:pt x="21264" y="556603"/>
                  </a:cubicBezTo>
                  <a:cubicBezTo>
                    <a:pt x="7649" y="542989"/>
                    <a:pt x="0" y="524523"/>
                    <a:pt x="0" y="505268"/>
                  </a:cubicBezTo>
                  <a:lnTo>
                    <a:pt x="0" y="72599"/>
                  </a:lnTo>
                  <a:cubicBezTo>
                    <a:pt x="0" y="32504"/>
                    <a:pt x="32504" y="0"/>
                    <a:pt x="72599" y="0"/>
                  </a:cubicBezTo>
                  <a:close/>
                </a:path>
              </a:pathLst>
            </a:custGeom>
            <a:solidFill>
              <a:srgbClr val="3773A1"/>
            </a:solidFill>
            <a:ln w="19050" cap="sq">
              <a:solidFill>
                <a:srgbClr val="000353"/>
              </a:solidFill>
              <a:prstDash val="solid"/>
              <a:miter/>
            </a:ln>
          </p:spPr>
        </p:sp>
        <p:sp>
          <p:nvSpPr>
            <p:cNvPr name="TextBox 65" id="65"/>
            <p:cNvSpPr txBox="true"/>
            <p:nvPr/>
          </p:nvSpPr>
          <p:spPr>
            <a:xfrm>
              <a:off x="0" y="-47625"/>
              <a:ext cx="1481827" cy="6254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9"/>
                </a:lnSpc>
              </a:pPr>
            </a:p>
          </p:txBody>
        </p:sp>
      </p:grpSp>
      <p:sp>
        <p:nvSpPr>
          <p:cNvPr name="TextBox 66" id="66"/>
          <p:cNvSpPr txBox="true"/>
          <p:nvPr/>
        </p:nvSpPr>
        <p:spPr>
          <a:xfrm rot="0">
            <a:off x="10573564" y="8484714"/>
            <a:ext cx="1856843" cy="447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494" b="true">
                <a:solidFill>
                  <a:srgbClr val="FFFEFA"/>
                </a:solidFill>
                <a:latin typeface="Roboto Bold"/>
                <a:ea typeface="Roboto Bold"/>
                <a:cs typeface="Roboto Bold"/>
                <a:sym typeface="Roboto Bold"/>
              </a:rPr>
              <a:t>Knowledge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55771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962777" y="8866974"/>
            <a:ext cx="5526104" cy="1941798"/>
            <a:chOff x="0" y="0"/>
            <a:chExt cx="1455435" cy="5114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55435" cy="511420"/>
            </a:xfrm>
            <a:custGeom>
              <a:avLst/>
              <a:gdLst/>
              <a:ahLst/>
              <a:cxnLst/>
              <a:rect r="r" b="b" t="t" l="l"/>
              <a:pathLst>
                <a:path h="511420" w="1455435">
                  <a:moveTo>
                    <a:pt x="51836" y="0"/>
                  </a:moveTo>
                  <a:lnTo>
                    <a:pt x="1403599" y="0"/>
                  </a:lnTo>
                  <a:cubicBezTo>
                    <a:pt x="1417347" y="0"/>
                    <a:pt x="1430531" y="5461"/>
                    <a:pt x="1440252" y="15182"/>
                  </a:cubicBezTo>
                  <a:cubicBezTo>
                    <a:pt x="1449973" y="24904"/>
                    <a:pt x="1455435" y="38088"/>
                    <a:pt x="1455435" y="51836"/>
                  </a:cubicBezTo>
                  <a:lnTo>
                    <a:pt x="1455435" y="459584"/>
                  </a:lnTo>
                  <a:cubicBezTo>
                    <a:pt x="1455435" y="473332"/>
                    <a:pt x="1449973" y="486516"/>
                    <a:pt x="1440252" y="496238"/>
                  </a:cubicBezTo>
                  <a:cubicBezTo>
                    <a:pt x="1430531" y="505959"/>
                    <a:pt x="1417347" y="511420"/>
                    <a:pt x="1403599" y="511420"/>
                  </a:cubicBezTo>
                  <a:lnTo>
                    <a:pt x="51836" y="511420"/>
                  </a:lnTo>
                  <a:cubicBezTo>
                    <a:pt x="38088" y="511420"/>
                    <a:pt x="24904" y="505959"/>
                    <a:pt x="15182" y="496238"/>
                  </a:cubicBezTo>
                  <a:cubicBezTo>
                    <a:pt x="5461" y="486516"/>
                    <a:pt x="0" y="473332"/>
                    <a:pt x="0" y="459584"/>
                  </a:cubicBezTo>
                  <a:lnTo>
                    <a:pt x="0" y="51836"/>
                  </a:lnTo>
                  <a:cubicBezTo>
                    <a:pt x="0" y="38088"/>
                    <a:pt x="5461" y="24904"/>
                    <a:pt x="15182" y="15182"/>
                  </a:cubicBezTo>
                  <a:cubicBezTo>
                    <a:pt x="24904" y="5461"/>
                    <a:pt x="38088" y="0"/>
                    <a:pt x="51836" y="0"/>
                  </a:cubicBezTo>
                  <a:close/>
                </a:path>
              </a:pathLst>
            </a:custGeom>
            <a:solidFill>
              <a:srgbClr val="FBD7B7"/>
            </a:solidFill>
            <a:ln w="38100" cap="rnd">
              <a:solidFill>
                <a:srgbClr val="EE8213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455435" cy="5685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7511780" y="8324282"/>
            <a:ext cx="1085383" cy="1085383"/>
          </a:xfrm>
          <a:custGeom>
            <a:avLst/>
            <a:gdLst/>
            <a:ahLst/>
            <a:cxnLst/>
            <a:rect r="r" b="b" t="t" l="l"/>
            <a:pathLst>
              <a:path h="1085383" w="1085383">
                <a:moveTo>
                  <a:pt x="0" y="0"/>
                </a:moveTo>
                <a:lnTo>
                  <a:pt x="1085383" y="0"/>
                </a:lnTo>
                <a:lnTo>
                  <a:pt x="1085383" y="1085383"/>
                </a:lnTo>
                <a:lnTo>
                  <a:pt x="0" y="1085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-721118" y="-604318"/>
            <a:ext cx="5490562" cy="2405813"/>
            <a:chOff x="0" y="0"/>
            <a:chExt cx="1446074" cy="6336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46074" cy="633630"/>
            </a:xfrm>
            <a:custGeom>
              <a:avLst/>
              <a:gdLst/>
              <a:ahLst/>
              <a:cxnLst/>
              <a:rect r="r" b="b" t="t" l="l"/>
              <a:pathLst>
                <a:path h="633630" w="1446074">
                  <a:moveTo>
                    <a:pt x="52172" y="0"/>
                  </a:moveTo>
                  <a:lnTo>
                    <a:pt x="1393903" y="0"/>
                  </a:lnTo>
                  <a:cubicBezTo>
                    <a:pt x="1407739" y="0"/>
                    <a:pt x="1421009" y="5497"/>
                    <a:pt x="1430793" y="15281"/>
                  </a:cubicBezTo>
                  <a:cubicBezTo>
                    <a:pt x="1440577" y="25065"/>
                    <a:pt x="1446074" y="38335"/>
                    <a:pt x="1446074" y="52172"/>
                  </a:cubicBezTo>
                  <a:lnTo>
                    <a:pt x="1446074" y="581458"/>
                  </a:lnTo>
                  <a:cubicBezTo>
                    <a:pt x="1446074" y="595295"/>
                    <a:pt x="1440577" y="608565"/>
                    <a:pt x="1430793" y="618349"/>
                  </a:cubicBezTo>
                  <a:cubicBezTo>
                    <a:pt x="1421009" y="628133"/>
                    <a:pt x="1407739" y="633630"/>
                    <a:pt x="1393903" y="633630"/>
                  </a:cubicBezTo>
                  <a:lnTo>
                    <a:pt x="52172" y="633630"/>
                  </a:lnTo>
                  <a:cubicBezTo>
                    <a:pt x="38335" y="633630"/>
                    <a:pt x="25065" y="628133"/>
                    <a:pt x="15281" y="618349"/>
                  </a:cubicBezTo>
                  <a:cubicBezTo>
                    <a:pt x="5497" y="608565"/>
                    <a:pt x="0" y="595295"/>
                    <a:pt x="0" y="581458"/>
                  </a:cubicBezTo>
                  <a:lnTo>
                    <a:pt x="0" y="52172"/>
                  </a:lnTo>
                  <a:cubicBezTo>
                    <a:pt x="0" y="38335"/>
                    <a:pt x="5497" y="25065"/>
                    <a:pt x="15281" y="15281"/>
                  </a:cubicBezTo>
                  <a:cubicBezTo>
                    <a:pt x="25065" y="5497"/>
                    <a:pt x="38335" y="0"/>
                    <a:pt x="52172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446074" cy="6907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2962777" y="1191396"/>
            <a:ext cx="4549003" cy="6343381"/>
          </a:xfrm>
          <a:custGeom>
            <a:avLst/>
            <a:gdLst/>
            <a:ahLst/>
            <a:cxnLst/>
            <a:rect r="r" b="b" t="t" l="l"/>
            <a:pathLst>
              <a:path h="6343381" w="4549003">
                <a:moveTo>
                  <a:pt x="0" y="0"/>
                </a:moveTo>
                <a:lnTo>
                  <a:pt x="4549003" y="0"/>
                </a:lnTo>
                <a:lnTo>
                  <a:pt x="4549003" y="6343381"/>
                </a:lnTo>
                <a:lnTo>
                  <a:pt x="0" y="634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719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2179864"/>
            <a:ext cx="11054921" cy="7062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3599" b="true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</a:rPr>
              <a:t>TWINNING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Historically, Twinning is a formal agreement, unlimited in time, between two </a:t>
            </a:r>
            <a:r>
              <a:rPr lang="en-US" sz="2799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sub-national governments</a:t>
            </a:r>
            <a:r>
              <a:rPr lang="en-US" sz="2799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 who commit to developing joint activities involving their communities.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As a dynamic instrument for international cooperation, Twinning supports </a:t>
            </a:r>
            <a:r>
              <a:rPr lang="en-US" sz="2799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peer-to-peer exchanges, fostering connections across Europe and boosting  mutual learning and joint problem-solving. 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By strengthening solidarity and shared knowledge across borders, Twinning enhances the capacity of local governments to work together in addressing common issues, ultimately benefiting their citizens and communities.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62777" y="9204543"/>
            <a:ext cx="4637956" cy="54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b="true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</a:rPr>
              <a:t>More information:</a:t>
            </a:r>
          </a:p>
          <a:p>
            <a:pPr algn="r">
              <a:lnSpc>
                <a:spcPts val="2239"/>
              </a:lnSpc>
            </a:pPr>
            <a:r>
              <a:rPr lang="en-US" sz="1599" i="true" u="sng">
                <a:solidFill>
                  <a:srgbClr val="EE8213"/>
                </a:solidFill>
                <a:latin typeface="DM Sans Italics"/>
                <a:ea typeface="DM Sans Italics"/>
                <a:cs typeface="DM Sans Italics"/>
                <a:sym typeface="DM Sans Italics"/>
                <a:hlinkClick r:id="rId5" tooltip="https://ccre-cemr.org/wp-content/uploads/2024/04/Twinning_Report_CEMR_2023.pdf"/>
              </a:rPr>
              <a:t>Analysis of Twinning in Europe, CEMR, 2023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4604" y="337993"/>
            <a:ext cx="4334841" cy="1111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Definition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65296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4893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935988">
            <a:off x="9701224" y="6968451"/>
            <a:ext cx="13633538" cy="7310985"/>
          </a:xfrm>
          <a:custGeom>
            <a:avLst/>
            <a:gdLst/>
            <a:ahLst/>
            <a:cxnLst/>
            <a:rect r="r" b="b" t="t" l="l"/>
            <a:pathLst>
              <a:path h="7310985" w="13633538">
                <a:moveTo>
                  <a:pt x="0" y="0"/>
                </a:moveTo>
                <a:lnTo>
                  <a:pt x="13633538" y="0"/>
                </a:lnTo>
                <a:lnTo>
                  <a:pt x="13633538" y="7310985"/>
                </a:lnTo>
                <a:lnTo>
                  <a:pt x="0" y="7310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825893" y="-509132"/>
            <a:ext cx="10400506" cy="2310627"/>
            <a:chOff x="0" y="0"/>
            <a:chExt cx="2739228" cy="6085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39228" cy="608560"/>
            </a:xfrm>
            <a:custGeom>
              <a:avLst/>
              <a:gdLst/>
              <a:ahLst/>
              <a:cxnLst/>
              <a:rect r="r" b="b" t="t" l="l"/>
              <a:pathLst>
                <a:path h="608560" w="2739228">
                  <a:moveTo>
                    <a:pt x="27542" y="0"/>
                  </a:moveTo>
                  <a:lnTo>
                    <a:pt x="2711686" y="0"/>
                  </a:lnTo>
                  <a:cubicBezTo>
                    <a:pt x="2726897" y="0"/>
                    <a:pt x="2739228" y="12331"/>
                    <a:pt x="2739228" y="27542"/>
                  </a:cubicBezTo>
                  <a:lnTo>
                    <a:pt x="2739228" y="581018"/>
                  </a:lnTo>
                  <a:cubicBezTo>
                    <a:pt x="2739228" y="596229"/>
                    <a:pt x="2726897" y="608560"/>
                    <a:pt x="2711686" y="608560"/>
                  </a:cubicBezTo>
                  <a:lnTo>
                    <a:pt x="27542" y="608560"/>
                  </a:lnTo>
                  <a:cubicBezTo>
                    <a:pt x="12331" y="608560"/>
                    <a:pt x="0" y="596229"/>
                    <a:pt x="0" y="581018"/>
                  </a:cubicBezTo>
                  <a:lnTo>
                    <a:pt x="0" y="27542"/>
                  </a:lnTo>
                  <a:cubicBezTo>
                    <a:pt x="0" y="12331"/>
                    <a:pt x="12331" y="0"/>
                    <a:pt x="27542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739228" cy="65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2430665"/>
            <a:ext cx="16230600" cy="99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18"/>
              </a:lnSpc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By bringing together the</a:t>
            </a:r>
            <a:r>
              <a:rPr lang="en-US" sz="287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 Matchmaking Platform, Sub-grant mechanism, and Expert Group, 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CEMR strengthens its role as a </a:t>
            </a:r>
            <a:r>
              <a:rPr lang="en-US" sz="287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key facilitator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 in Twinning and Partnership Building.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4604" y="337993"/>
            <a:ext cx="10171806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CEMR Twinning Pillars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935988">
            <a:off x="9901630" y="4246422"/>
            <a:ext cx="13633538" cy="7310985"/>
          </a:xfrm>
          <a:custGeom>
            <a:avLst/>
            <a:gdLst/>
            <a:ahLst/>
            <a:cxnLst/>
            <a:rect r="r" b="b" t="t" l="l"/>
            <a:pathLst>
              <a:path h="7310985" w="13633538">
                <a:moveTo>
                  <a:pt x="0" y="0"/>
                </a:moveTo>
                <a:lnTo>
                  <a:pt x="13633538" y="0"/>
                </a:lnTo>
                <a:lnTo>
                  <a:pt x="13633538" y="7310984"/>
                </a:lnTo>
                <a:lnTo>
                  <a:pt x="0" y="7310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7669401" y="1745581"/>
            <a:ext cx="755808" cy="6814665"/>
          </a:xfrm>
          <a:custGeom>
            <a:avLst/>
            <a:gdLst/>
            <a:ahLst/>
            <a:cxnLst/>
            <a:rect r="r" b="b" t="t" l="l"/>
            <a:pathLst>
              <a:path h="6814665" w="755808">
                <a:moveTo>
                  <a:pt x="0" y="0"/>
                </a:moveTo>
                <a:lnTo>
                  <a:pt x="755808" y="0"/>
                </a:lnTo>
                <a:lnTo>
                  <a:pt x="755808" y="6814665"/>
                </a:lnTo>
                <a:lnTo>
                  <a:pt x="0" y="6814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117919" y="4533260"/>
            <a:ext cx="993777" cy="1220479"/>
            <a:chOff x="0" y="0"/>
            <a:chExt cx="153947" cy="18906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3947" cy="189066"/>
            </a:xfrm>
            <a:custGeom>
              <a:avLst/>
              <a:gdLst/>
              <a:ahLst/>
              <a:cxnLst/>
              <a:rect r="r" b="b" t="t" l="l"/>
              <a:pathLst>
                <a:path h="189066" w="153947">
                  <a:moveTo>
                    <a:pt x="76974" y="0"/>
                  </a:moveTo>
                  <a:cubicBezTo>
                    <a:pt x="34462" y="0"/>
                    <a:pt x="0" y="42324"/>
                    <a:pt x="0" y="94533"/>
                  </a:cubicBezTo>
                  <a:cubicBezTo>
                    <a:pt x="0" y="146742"/>
                    <a:pt x="34462" y="189066"/>
                    <a:pt x="76974" y="189066"/>
                  </a:cubicBezTo>
                  <a:cubicBezTo>
                    <a:pt x="119485" y="189066"/>
                    <a:pt x="153947" y="146742"/>
                    <a:pt x="153947" y="94533"/>
                  </a:cubicBezTo>
                  <a:cubicBezTo>
                    <a:pt x="153947" y="42324"/>
                    <a:pt x="119485" y="0"/>
                    <a:pt x="76974" y="0"/>
                  </a:cubicBezTo>
                  <a:close/>
                </a:path>
              </a:pathLst>
            </a:custGeom>
            <a:solidFill>
              <a:srgbClr val="FFFEFA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14433" y="-48950"/>
              <a:ext cx="125082" cy="220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522904" y="4542674"/>
            <a:ext cx="993777" cy="1220479"/>
            <a:chOff x="0" y="0"/>
            <a:chExt cx="153947" cy="18906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3947" cy="189066"/>
            </a:xfrm>
            <a:custGeom>
              <a:avLst/>
              <a:gdLst/>
              <a:ahLst/>
              <a:cxnLst/>
              <a:rect r="r" b="b" t="t" l="l"/>
              <a:pathLst>
                <a:path h="189066" w="153947">
                  <a:moveTo>
                    <a:pt x="76974" y="0"/>
                  </a:moveTo>
                  <a:cubicBezTo>
                    <a:pt x="34462" y="0"/>
                    <a:pt x="0" y="42324"/>
                    <a:pt x="0" y="94533"/>
                  </a:cubicBezTo>
                  <a:cubicBezTo>
                    <a:pt x="0" y="146742"/>
                    <a:pt x="34462" y="189066"/>
                    <a:pt x="76974" y="189066"/>
                  </a:cubicBezTo>
                  <a:cubicBezTo>
                    <a:pt x="119485" y="189066"/>
                    <a:pt x="153947" y="146742"/>
                    <a:pt x="153947" y="94533"/>
                  </a:cubicBezTo>
                  <a:cubicBezTo>
                    <a:pt x="153947" y="42324"/>
                    <a:pt x="119485" y="0"/>
                    <a:pt x="76974" y="0"/>
                  </a:cubicBezTo>
                  <a:close/>
                </a:path>
              </a:pathLst>
            </a:custGeom>
            <a:solidFill>
              <a:srgbClr val="FFFEFA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14433" y="-48950"/>
              <a:ext cx="125082" cy="220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-5400000">
            <a:off x="14502763" y="1772217"/>
            <a:ext cx="755808" cy="6814665"/>
          </a:xfrm>
          <a:custGeom>
            <a:avLst/>
            <a:gdLst/>
            <a:ahLst/>
            <a:cxnLst/>
            <a:rect r="r" b="b" t="t" l="l"/>
            <a:pathLst>
              <a:path h="6814665" w="755808">
                <a:moveTo>
                  <a:pt x="0" y="0"/>
                </a:moveTo>
                <a:lnTo>
                  <a:pt x="755809" y="0"/>
                </a:lnTo>
                <a:lnTo>
                  <a:pt x="755809" y="6814665"/>
                </a:lnTo>
                <a:lnTo>
                  <a:pt x="0" y="681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400000">
            <a:off x="2694118" y="1745581"/>
            <a:ext cx="755808" cy="6814665"/>
          </a:xfrm>
          <a:custGeom>
            <a:avLst/>
            <a:gdLst/>
            <a:ahLst/>
            <a:cxnLst/>
            <a:rect r="r" b="b" t="t" l="l"/>
            <a:pathLst>
              <a:path h="6814665" w="755808">
                <a:moveTo>
                  <a:pt x="0" y="0"/>
                </a:moveTo>
                <a:lnTo>
                  <a:pt x="755808" y="0"/>
                </a:lnTo>
                <a:lnTo>
                  <a:pt x="755808" y="6814665"/>
                </a:lnTo>
                <a:lnTo>
                  <a:pt x="0" y="6814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281457" y="4632637"/>
            <a:ext cx="4533755" cy="1195261"/>
            <a:chOff x="0" y="0"/>
            <a:chExt cx="686582" cy="18100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86583" cy="181008"/>
            </a:xfrm>
            <a:custGeom>
              <a:avLst/>
              <a:gdLst/>
              <a:ahLst/>
              <a:cxnLst/>
              <a:rect r="r" b="b" t="t" l="l"/>
              <a:pathLst>
                <a:path h="181008" w="686583">
                  <a:moveTo>
                    <a:pt x="87089" y="0"/>
                  </a:moveTo>
                  <a:lnTo>
                    <a:pt x="599494" y="0"/>
                  </a:lnTo>
                  <a:cubicBezTo>
                    <a:pt x="647592" y="0"/>
                    <a:pt x="686583" y="38991"/>
                    <a:pt x="686583" y="87089"/>
                  </a:cubicBezTo>
                  <a:lnTo>
                    <a:pt x="686583" y="93919"/>
                  </a:lnTo>
                  <a:cubicBezTo>
                    <a:pt x="686583" y="142017"/>
                    <a:pt x="647592" y="181008"/>
                    <a:pt x="599494" y="181008"/>
                  </a:cubicBezTo>
                  <a:lnTo>
                    <a:pt x="87089" y="181008"/>
                  </a:lnTo>
                  <a:cubicBezTo>
                    <a:pt x="38991" y="181008"/>
                    <a:pt x="0" y="142017"/>
                    <a:pt x="0" y="93919"/>
                  </a:cubicBezTo>
                  <a:lnTo>
                    <a:pt x="0" y="87089"/>
                  </a:lnTo>
                  <a:cubicBezTo>
                    <a:pt x="0" y="38991"/>
                    <a:pt x="38991" y="0"/>
                    <a:pt x="87089" y="0"/>
                  </a:cubicBezTo>
                  <a:close/>
                </a:path>
              </a:pathLst>
            </a:custGeom>
            <a:solidFill>
              <a:srgbClr val="3773A1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66675"/>
              <a:ext cx="686582" cy="247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672462" y="4632637"/>
            <a:ext cx="4928103" cy="1195261"/>
            <a:chOff x="0" y="0"/>
            <a:chExt cx="746302" cy="1810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46302" cy="181008"/>
            </a:xfrm>
            <a:custGeom>
              <a:avLst/>
              <a:gdLst/>
              <a:ahLst/>
              <a:cxnLst/>
              <a:rect r="r" b="b" t="t" l="l"/>
              <a:pathLst>
                <a:path h="181008" w="746302">
                  <a:moveTo>
                    <a:pt x="80120" y="0"/>
                  </a:moveTo>
                  <a:lnTo>
                    <a:pt x="666182" y="0"/>
                  </a:lnTo>
                  <a:cubicBezTo>
                    <a:pt x="687431" y="0"/>
                    <a:pt x="707810" y="8441"/>
                    <a:pt x="722835" y="23467"/>
                  </a:cubicBezTo>
                  <a:cubicBezTo>
                    <a:pt x="737861" y="38492"/>
                    <a:pt x="746302" y="58871"/>
                    <a:pt x="746302" y="80120"/>
                  </a:cubicBezTo>
                  <a:lnTo>
                    <a:pt x="746302" y="100888"/>
                  </a:lnTo>
                  <a:cubicBezTo>
                    <a:pt x="746302" y="145137"/>
                    <a:pt x="710431" y="181008"/>
                    <a:pt x="666182" y="181008"/>
                  </a:cubicBezTo>
                  <a:lnTo>
                    <a:pt x="80120" y="181008"/>
                  </a:lnTo>
                  <a:cubicBezTo>
                    <a:pt x="58871" y="181008"/>
                    <a:pt x="38492" y="172567"/>
                    <a:pt x="23467" y="157541"/>
                  </a:cubicBezTo>
                  <a:cubicBezTo>
                    <a:pt x="8441" y="142516"/>
                    <a:pt x="0" y="122137"/>
                    <a:pt x="0" y="100888"/>
                  </a:cubicBezTo>
                  <a:lnTo>
                    <a:pt x="0" y="80120"/>
                  </a:lnTo>
                  <a:cubicBezTo>
                    <a:pt x="0" y="35871"/>
                    <a:pt x="35871" y="0"/>
                    <a:pt x="80120" y="0"/>
                  </a:cubicBezTo>
                  <a:close/>
                </a:path>
              </a:pathLst>
            </a:custGeom>
            <a:solidFill>
              <a:srgbClr val="3773A1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66675"/>
              <a:ext cx="746302" cy="2476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457639" y="4632637"/>
            <a:ext cx="4810665" cy="1121102"/>
            <a:chOff x="0" y="0"/>
            <a:chExt cx="728517" cy="16977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28517" cy="169777"/>
            </a:xfrm>
            <a:custGeom>
              <a:avLst/>
              <a:gdLst/>
              <a:ahLst/>
              <a:cxnLst/>
              <a:rect r="r" b="b" t="t" l="l"/>
              <a:pathLst>
                <a:path h="169777" w="728517">
                  <a:moveTo>
                    <a:pt x="82076" y="0"/>
                  </a:moveTo>
                  <a:lnTo>
                    <a:pt x="646442" y="0"/>
                  </a:lnTo>
                  <a:cubicBezTo>
                    <a:pt x="668209" y="0"/>
                    <a:pt x="689086" y="8647"/>
                    <a:pt x="704478" y="24039"/>
                  </a:cubicBezTo>
                  <a:cubicBezTo>
                    <a:pt x="719870" y="39432"/>
                    <a:pt x="728517" y="60308"/>
                    <a:pt x="728517" y="82076"/>
                  </a:cubicBezTo>
                  <a:lnTo>
                    <a:pt x="728517" y="87702"/>
                  </a:lnTo>
                  <a:cubicBezTo>
                    <a:pt x="728517" y="109470"/>
                    <a:pt x="719870" y="130346"/>
                    <a:pt x="704478" y="145738"/>
                  </a:cubicBezTo>
                  <a:cubicBezTo>
                    <a:pt x="689086" y="161130"/>
                    <a:pt x="668209" y="169777"/>
                    <a:pt x="646442" y="169777"/>
                  </a:cubicBezTo>
                  <a:lnTo>
                    <a:pt x="82076" y="169777"/>
                  </a:lnTo>
                  <a:cubicBezTo>
                    <a:pt x="36746" y="169777"/>
                    <a:pt x="0" y="133031"/>
                    <a:pt x="0" y="87702"/>
                  </a:cubicBezTo>
                  <a:lnTo>
                    <a:pt x="0" y="82076"/>
                  </a:lnTo>
                  <a:cubicBezTo>
                    <a:pt x="0" y="60308"/>
                    <a:pt x="8647" y="39432"/>
                    <a:pt x="24039" y="24039"/>
                  </a:cubicBezTo>
                  <a:cubicBezTo>
                    <a:pt x="39432" y="8647"/>
                    <a:pt x="60308" y="0"/>
                    <a:pt x="82076" y="0"/>
                  </a:cubicBezTo>
                  <a:close/>
                </a:path>
              </a:pathLst>
            </a:custGeom>
            <a:solidFill>
              <a:srgbClr val="3773A1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66675"/>
              <a:ext cx="728517" cy="23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-87796">
            <a:off x="4320247" y="6414414"/>
            <a:ext cx="16752094" cy="6413385"/>
            <a:chOff x="0" y="0"/>
            <a:chExt cx="4832964" cy="185025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832964" cy="1850256"/>
            </a:xfrm>
            <a:custGeom>
              <a:avLst/>
              <a:gdLst/>
              <a:ahLst/>
              <a:cxnLst/>
              <a:rect r="r" b="b" t="t" l="l"/>
              <a:pathLst>
                <a:path h="1850256" w="4832964">
                  <a:moveTo>
                    <a:pt x="2416482" y="0"/>
                  </a:moveTo>
                  <a:cubicBezTo>
                    <a:pt x="1081896" y="0"/>
                    <a:pt x="0" y="414194"/>
                    <a:pt x="0" y="925128"/>
                  </a:cubicBezTo>
                  <a:cubicBezTo>
                    <a:pt x="0" y="1436062"/>
                    <a:pt x="1081896" y="1850256"/>
                    <a:pt x="2416482" y="1850256"/>
                  </a:cubicBezTo>
                  <a:cubicBezTo>
                    <a:pt x="3751068" y="1850256"/>
                    <a:pt x="4832964" y="1436062"/>
                    <a:pt x="4832964" y="925128"/>
                  </a:cubicBezTo>
                  <a:cubicBezTo>
                    <a:pt x="4832964" y="414194"/>
                    <a:pt x="3751068" y="0"/>
                    <a:pt x="241648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353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453090" y="125836"/>
              <a:ext cx="3926784" cy="1550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4547230" y="7007438"/>
            <a:ext cx="13263539" cy="2613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749"/>
              </a:lnSpc>
            </a:pPr>
          </a:p>
          <a:p>
            <a:pPr algn="r">
              <a:lnSpc>
                <a:spcPts val="4339"/>
              </a:lnSpc>
            </a:pPr>
            <a:r>
              <a:rPr lang="en-US" sz="3099" b="true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</a:rPr>
              <a:t>CEMR’s mission</a:t>
            </a:r>
          </a:p>
          <a:p>
            <a:pPr algn="r">
              <a:lnSpc>
                <a:spcPts val="2450"/>
              </a:lnSpc>
            </a:pPr>
          </a:p>
          <a:p>
            <a:pPr algn="r">
              <a:lnSpc>
                <a:spcPts val="3079"/>
              </a:lnSpc>
            </a:pPr>
            <a:r>
              <a:rPr lang="en-US" b="true" sz="2199" i="true">
                <a:solidFill>
                  <a:srgbClr val="00035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Building on its strong legacy in Twinning and partnership-building, CEMR is</a:t>
            </a:r>
          </a:p>
          <a:p>
            <a:pPr algn="r">
              <a:lnSpc>
                <a:spcPts val="3079"/>
              </a:lnSpc>
            </a:pPr>
            <a:r>
              <a:rPr lang="en-US" b="true" sz="2199" i="true">
                <a:solidFill>
                  <a:srgbClr val="00035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dedicated to fostering cooperation between territories of all sizes</a:t>
            </a:r>
            <a:r>
              <a:rPr lang="en-US" sz="2199" i="true">
                <a:solidFill>
                  <a:srgbClr val="00035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.  It supports exchanges</a:t>
            </a:r>
          </a:p>
          <a:p>
            <a:pPr algn="r">
              <a:lnSpc>
                <a:spcPts val="3079"/>
              </a:lnSpc>
            </a:pPr>
            <a:r>
              <a:rPr lang="en-US" sz="2199" i="true">
                <a:solidFill>
                  <a:srgbClr val="00035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across Europe, collects data, and drives strategic reflection on the future of Twinning—promoting </a:t>
            </a:r>
          </a:p>
          <a:p>
            <a:pPr algn="r">
              <a:lnSpc>
                <a:spcPts val="3079"/>
              </a:lnSpc>
            </a:pPr>
            <a:r>
              <a:rPr lang="en-US" sz="2199" i="true">
                <a:solidFill>
                  <a:srgbClr val="00035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it as a key tool to strengthen democracy, improve local governance, and foster innovation</a:t>
            </a:r>
            <a:r>
              <a:rPr lang="en-US" sz="2199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58299" y="4871164"/>
            <a:ext cx="3780070" cy="61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399" b="true">
                <a:solidFill>
                  <a:srgbClr val="FFFEFA"/>
                </a:solidFill>
                <a:latin typeface="Roboto Bold"/>
                <a:ea typeface="Roboto Bold"/>
                <a:cs typeface="Roboto Bold"/>
                <a:sym typeface="Roboto Bold"/>
              </a:rPr>
              <a:t>The Matching Tool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436090" y="4871164"/>
            <a:ext cx="3780070" cy="61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399" b="true">
                <a:solidFill>
                  <a:srgbClr val="FFFEFA"/>
                </a:solidFill>
                <a:latin typeface="Roboto Bold"/>
                <a:ea typeface="Roboto Bold"/>
                <a:cs typeface="Roboto Bold"/>
                <a:sym typeface="Roboto Bold"/>
              </a:rPr>
              <a:t>Sub-grant scheme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972936" y="4834085"/>
            <a:ext cx="4073261" cy="613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399" b="true">
                <a:solidFill>
                  <a:srgbClr val="FFFEFA"/>
                </a:solidFill>
                <a:latin typeface="Roboto Bold"/>
                <a:ea typeface="Roboto Bold"/>
                <a:cs typeface="Roboto Bold"/>
                <a:sym typeface="Roboto Bold"/>
              </a:rPr>
              <a:t>CEMR Expert Group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65296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935988">
            <a:off x="9945289" y="7593921"/>
            <a:ext cx="13633538" cy="10089290"/>
          </a:xfrm>
          <a:custGeom>
            <a:avLst/>
            <a:gdLst/>
            <a:ahLst/>
            <a:cxnLst/>
            <a:rect r="r" b="b" t="t" l="l"/>
            <a:pathLst>
              <a:path h="10089290" w="13633538">
                <a:moveTo>
                  <a:pt x="0" y="0"/>
                </a:moveTo>
                <a:lnTo>
                  <a:pt x="13633538" y="0"/>
                </a:lnTo>
                <a:lnTo>
                  <a:pt x="13633538" y="10089290"/>
                </a:lnTo>
                <a:lnTo>
                  <a:pt x="0" y="10089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-19000" t="0" r="-1900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2321106"/>
            <a:ext cx="9581908" cy="7051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18"/>
              </a:lnSpc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The </a:t>
            </a:r>
            <a:r>
              <a:rPr lang="en-US" b="true" sz="2870" u="sng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  <a:hlinkClick r:id="rId3" tooltip="https://partnerships.ccre-cemr.org"/>
              </a:rPr>
              <a:t>Matchmaking Platform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 is a digital tool designed to connect Local and Regional Governments across Europe. It facilitates Twinning and Partnerships Building by enabling municipalities and regions to find partners for collaboration and opportunities. </a:t>
            </a:r>
          </a:p>
          <a:p>
            <a:pPr algn="just">
              <a:lnSpc>
                <a:spcPts val="4018"/>
              </a:lnSpc>
            </a:pPr>
          </a:p>
          <a:p>
            <a:pPr algn="just">
              <a:lnSpc>
                <a:spcPts val="4018"/>
              </a:lnSpc>
            </a:pPr>
            <a:r>
              <a:rPr lang="en-US" sz="287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Which services does it provide?</a:t>
            </a:r>
          </a:p>
          <a:p>
            <a:pPr algn="l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Partner matching</a:t>
            </a:r>
          </a:p>
          <a:p>
            <a:pPr algn="l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F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unding opportunities </a:t>
            </a:r>
          </a:p>
          <a:p>
            <a:pPr algn="l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Best practices, guides, peer-to-peer learning</a:t>
            </a:r>
          </a:p>
          <a:p>
            <a:pPr algn="l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b="true" sz="2870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</a:rPr>
              <a:t>More coming soon </a:t>
            </a:r>
          </a:p>
          <a:p>
            <a:pPr algn="l">
              <a:lnSpc>
                <a:spcPts val="4018"/>
              </a:lnSpc>
            </a:pPr>
          </a:p>
          <a:p>
            <a:pPr algn="l">
              <a:lnSpc>
                <a:spcPts val="4018"/>
              </a:lnSpc>
            </a:pPr>
            <a:r>
              <a:rPr lang="en-US" sz="287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Who can register? </a:t>
            </a:r>
          </a:p>
          <a:p>
            <a:pPr algn="l">
              <a:lnSpc>
                <a:spcPts val="4018"/>
              </a:lnSpc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Any local or regional authority in Europe.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037297" y="5938641"/>
            <a:ext cx="3039646" cy="2524167"/>
            <a:chOff x="0" y="0"/>
            <a:chExt cx="800565" cy="66480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00565" cy="664801"/>
            </a:xfrm>
            <a:custGeom>
              <a:avLst/>
              <a:gdLst/>
              <a:ahLst/>
              <a:cxnLst/>
              <a:rect r="r" b="b" t="t" l="l"/>
              <a:pathLst>
                <a:path h="664801" w="800565">
                  <a:moveTo>
                    <a:pt x="94238" y="0"/>
                  </a:moveTo>
                  <a:lnTo>
                    <a:pt x="706327" y="0"/>
                  </a:lnTo>
                  <a:cubicBezTo>
                    <a:pt x="731320" y="0"/>
                    <a:pt x="755290" y="9929"/>
                    <a:pt x="772963" y="27602"/>
                  </a:cubicBezTo>
                  <a:cubicBezTo>
                    <a:pt x="790636" y="45275"/>
                    <a:pt x="800565" y="69245"/>
                    <a:pt x="800565" y="94238"/>
                  </a:cubicBezTo>
                  <a:lnTo>
                    <a:pt x="800565" y="570563"/>
                  </a:lnTo>
                  <a:cubicBezTo>
                    <a:pt x="800565" y="622609"/>
                    <a:pt x="758373" y="664801"/>
                    <a:pt x="706327" y="664801"/>
                  </a:cubicBezTo>
                  <a:lnTo>
                    <a:pt x="94238" y="664801"/>
                  </a:lnTo>
                  <a:cubicBezTo>
                    <a:pt x="69245" y="664801"/>
                    <a:pt x="45275" y="654872"/>
                    <a:pt x="27602" y="637199"/>
                  </a:cubicBezTo>
                  <a:cubicBezTo>
                    <a:pt x="9929" y="619526"/>
                    <a:pt x="0" y="595556"/>
                    <a:pt x="0" y="570563"/>
                  </a:cubicBezTo>
                  <a:lnTo>
                    <a:pt x="0" y="94238"/>
                  </a:lnTo>
                  <a:cubicBezTo>
                    <a:pt x="0" y="69245"/>
                    <a:pt x="9929" y="45275"/>
                    <a:pt x="27602" y="27602"/>
                  </a:cubicBezTo>
                  <a:cubicBezTo>
                    <a:pt x="45275" y="9929"/>
                    <a:pt x="69245" y="0"/>
                    <a:pt x="94238" y="0"/>
                  </a:cubicBezTo>
                  <a:close/>
                </a:path>
              </a:pathLst>
            </a:custGeom>
            <a:solidFill>
              <a:srgbClr val="FBD7B7"/>
            </a:solidFill>
            <a:ln w="38100" cap="rnd">
              <a:solidFill>
                <a:srgbClr val="EE8213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00565" cy="712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418775" y="7426982"/>
            <a:ext cx="9548560" cy="6055745"/>
            <a:chOff x="0" y="0"/>
            <a:chExt cx="3444310" cy="21843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444310" cy="2184399"/>
            </a:xfrm>
            <a:custGeom>
              <a:avLst/>
              <a:gdLst/>
              <a:ahLst/>
              <a:cxnLst/>
              <a:rect r="r" b="b" t="t" l="l"/>
              <a:pathLst>
                <a:path h="2184399" w="3444310">
                  <a:moveTo>
                    <a:pt x="1722155" y="0"/>
                  </a:moveTo>
                  <a:cubicBezTo>
                    <a:pt x="771035" y="0"/>
                    <a:pt x="0" y="488994"/>
                    <a:pt x="0" y="1092199"/>
                  </a:cubicBezTo>
                  <a:cubicBezTo>
                    <a:pt x="0" y="1695404"/>
                    <a:pt x="771035" y="2184399"/>
                    <a:pt x="1722155" y="2184399"/>
                  </a:cubicBezTo>
                  <a:cubicBezTo>
                    <a:pt x="2673275" y="2184399"/>
                    <a:pt x="3444310" y="1695404"/>
                    <a:pt x="3444310" y="1092199"/>
                  </a:cubicBezTo>
                  <a:cubicBezTo>
                    <a:pt x="3444310" y="488994"/>
                    <a:pt x="2673275" y="0"/>
                    <a:pt x="172215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353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322904" y="157162"/>
              <a:ext cx="2798502" cy="18224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278844" y="8168345"/>
            <a:ext cx="6534465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i="true">
                <a:solidFill>
                  <a:srgbClr val="00035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It aligns with the </a:t>
            </a:r>
            <a:r>
              <a:rPr lang="en-US" b="true" sz="2199" i="true">
                <a:solidFill>
                  <a:srgbClr val="00035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core principles of </a:t>
            </a:r>
          </a:p>
          <a:p>
            <a:pPr algn="r">
              <a:lnSpc>
                <a:spcPts val="3079"/>
              </a:lnSpc>
            </a:pPr>
            <a:r>
              <a:rPr lang="en-US" b="true" sz="2199" i="true">
                <a:solidFill>
                  <a:srgbClr val="00035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solidarity, mutual learning, and sustainable </a:t>
            </a:r>
          </a:p>
          <a:p>
            <a:pPr algn="r">
              <a:lnSpc>
                <a:spcPts val="3079"/>
              </a:lnSpc>
            </a:pPr>
            <a:r>
              <a:rPr lang="en-US" b="true" sz="2199" i="true">
                <a:solidFill>
                  <a:srgbClr val="00035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development </a:t>
            </a:r>
            <a:r>
              <a:rPr lang="en-US" sz="2199" i="true">
                <a:solidFill>
                  <a:srgbClr val="00035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while maintaining the flexibility to </a:t>
            </a:r>
          </a:p>
          <a:p>
            <a:pPr algn="r">
              <a:lnSpc>
                <a:spcPts val="3079"/>
              </a:lnSpc>
            </a:pPr>
            <a:r>
              <a:rPr lang="en-US" sz="2199" i="true">
                <a:solidFill>
                  <a:srgbClr val="00035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accommodate diverse cooperation models.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7391258" y="7217869"/>
            <a:ext cx="1371370" cy="1371370"/>
          </a:xfrm>
          <a:custGeom>
            <a:avLst/>
            <a:gdLst/>
            <a:ahLst/>
            <a:cxnLst/>
            <a:rect r="r" b="b" t="t" l="l"/>
            <a:pathLst>
              <a:path h="1371370" w="1371370">
                <a:moveTo>
                  <a:pt x="0" y="0"/>
                </a:moveTo>
                <a:lnTo>
                  <a:pt x="1371370" y="0"/>
                </a:lnTo>
                <a:lnTo>
                  <a:pt x="1371370" y="1371371"/>
                </a:lnTo>
                <a:lnTo>
                  <a:pt x="0" y="1371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771996" y="613274"/>
            <a:ext cx="4012738" cy="1386188"/>
          </a:xfrm>
          <a:custGeom>
            <a:avLst/>
            <a:gdLst/>
            <a:ahLst/>
            <a:cxnLst/>
            <a:rect r="r" b="b" t="t" l="l"/>
            <a:pathLst>
              <a:path h="1386188" w="4012738">
                <a:moveTo>
                  <a:pt x="0" y="0"/>
                </a:moveTo>
                <a:lnTo>
                  <a:pt x="4012739" y="0"/>
                </a:lnTo>
                <a:lnTo>
                  <a:pt x="4012739" y="1386188"/>
                </a:lnTo>
                <a:lnTo>
                  <a:pt x="0" y="13861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9569" r="0" b="-33263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-825893" y="-413636"/>
            <a:ext cx="9665699" cy="2215131"/>
            <a:chOff x="0" y="0"/>
            <a:chExt cx="2545699" cy="58340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45698" cy="583409"/>
            </a:xfrm>
            <a:custGeom>
              <a:avLst/>
              <a:gdLst/>
              <a:ahLst/>
              <a:cxnLst/>
              <a:rect r="r" b="b" t="t" l="l"/>
              <a:pathLst>
                <a:path h="583409" w="2545698">
                  <a:moveTo>
                    <a:pt x="29636" y="0"/>
                  </a:moveTo>
                  <a:lnTo>
                    <a:pt x="2516063" y="0"/>
                  </a:lnTo>
                  <a:cubicBezTo>
                    <a:pt x="2523922" y="0"/>
                    <a:pt x="2531461" y="3122"/>
                    <a:pt x="2537018" y="8680"/>
                  </a:cubicBezTo>
                  <a:cubicBezTo>
                    <a:pt x="2542576" y="14238"/>
                    <a:pt x="2545698" y="21776"/>
                    <a:pt x="2545698" y="29636"/>
                  </a:cubicBezTo>
                  <a:lnTo>
                    <a:pt x="2545698" y="553773"/>
                  </a:lnTo>
                  <a:cubicBezTo>
                    <a:pt x="2545698" y="561633"/>
                    <a:pt x="2542576" y="569171"/>
                    <a:pt x="2537018" y="574729"/>
                  </a:cubicBezTo>
                  <a:cubicBezTo>
                    <a:pt x="2531461" y="580287"/>
                    <a:pt x="2523922" y="583409"/>
                    <a:pt x="2516063" y="583409"/>
                  </a:cubicBezTo>
                  <a:lnTo>
                    <a:pt x="29636" y="583409"/>
                  </a:lnTo>
                  <a:cubicBezTo>
                    <a:pt x="21776" y="583409"/>
                    <a:pt x="14238" y="580287"/>
                    <a:pt x="8680" y="574729"/>
                  </a:cubicBezTo>
                  <a:cubicBezTo>
                    <a:pt x="3122" y="569171"/>
                    <a:pt x="0" y="561633"/>
                    <a:pt x="0" y="553773"/>
                  </a:cubicBezTo>
                  <a:lnTo>
                    <a:pt x="0" y="29636"/>
                  </a:lnTo>
                  <a:cubicBezTo>
                    <a:pt x="0" y="21776"/>
                    <a:pt x="3122" y="14238"/>
                    <a:pt x="8680" y="8680"/>
                  </a:cubicBezTo>
                  <a:cubicBezTo>
                    <a:pt x="14238" y="3122"/>
                    <a:pt x="21776" y="0"/>
                    <a:pt x="29636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545699" cy="6405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5384888" y="6229809"/>
            <a:ext cx="2428421" cy="110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true" sz="1599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</a:rPr>
              <a:t>More information: </a:t>
            </a:r>
          </a:p>
          <a:p>
            <a:pPr algn="just">
              <a:lnSpc>
                <a:spcPts val="2239"/>
              </a:lnSpc>
            </a:pPr>
            <a:r>
              <a:rPr lang="en-US" sz="1599" i="true" u="sng">
                <a:solidFill>
                  <a:srgbClr val="EE8213"/>
                </a:solidFill>
                <a:latin typeface="DM Sans Italics"/>
                <a:ea typeface="DM Sans Italics"/>
                <a:cs typeface="DM Sans Italics"/>
                <a:sym typeface="DM Sans Italics"/>
                <a:hlinkClick r:id="rId7" tooltip="https://partnerships.ccre-cemr.org"/>
              </a:rPr>
              <a:t>Matchmaking Platform</a:t>
            </a:r>
          </a:p>
          <a:p>
            <a:pPr algn="just">
              <a:lnSpc>
                <a:spcPts val="2239"/>
              </a:lnSpc>
            </a:pPr>
            <a:r>
              <a:rPr lang="en-US" b="true" sz="1599" i="true" u="sng">
                <a:solidFill>
                  <a:srgbClr val="EE8213"/>
                </a:solidFill>
                <a:latin typeface="DM Sans Bold Italics"/>
                <a:ea typeface="DM Sans Bold Italics"/>
                <a:cs typeface="DM Sans Bold Italics"/>
                <a:sym typeface="DM Sans Bold Italics"/>
                <a:hlinkClick r:id="rId8" tooltip="https://www.canva.com/design/DAGcRCkFB2E/fBOTBRD7ER2xQNhG51JM_g/view?utm_content=DAGcRCkFB2E&amp;utm_campaign=designshare&amp;utm_medium=link2&amp;utm_source=uniquelinks&amp;utlId=h0734757ac1"/>
              </a:rPr>
              <a:t>Detailed information</a:t>
            </a:r>
          </a:p>
          <a:p>
            <a:pPr algn="just">
              <a:lnSpc>
                <a:spcPts val="223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434604" y="337993"/>
            <a:ext cx="8093851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1. The Matching tool 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2253763" y="5913528"/>
            <a:ext cx="2361701" cy="774857"/>
            <a:chOff x="0" y="0"/>
            <a:chExt cx="622012" cy="20407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22012" cy="204078"/>
            </a:xfrm>
            <a:custGeom>
              <a:avLst/>
              <a:gdLst/>
              <a:ahLst/>
              <a:cxnLst/>
              <a:rect r="r" b="b" t="t" l="l"/>
              <a:pathLst>
                <a:path h="204078" w="622012">
                  <a:moveTo>
                    <a:pt x="49172" y="0"/>
                  </a:moveTo>
                  <a:lnTo>
                    <a:pt x="572840" y="0"/>
                  </a:lnTo>
                  <a:cubicBezTo>
                    <a:pt x="585881" y="0"/>
                    <a:pt x="598388" y="5181"/>
                    <a:pt x="607610" y="14402"/>
                  </a:cubicBezTo>
                  <a:cubicBezTo>
                    <a:pt x="616831" y="23624"/>
                    <a:pt x="622012" y="36131"/>
                    <a:pt x="622012" y="49172"/>
                  </a:cubicBezTo>
                  <a:lnTo>
                    <a:pt x="622012" y="154906"/>
                  </a:lnTo>
                  <a:cubicBezTo>
                    <a:pt x="622012" y="167947"/>
                    <a:pt x="616831" y="180454"/>
                    <a:pt x="607610" y="189676"/>
                  </a:cubicBezTo>
                  <a:cubicBezTo>
                    <a:pt x="598388" y="198897"/>
                    <a:pt x="585881" y="204078"/>
                    <a:pt x="572840" y="204078"/>
                  </a:cubicBezTo>
                  <a:lnTo>
                    <a:pt x="49172" y="204078"/>
                  </a:lnTo>
                  <a:cubicBezTo>
                    <a:pt x="36131" y="204078"/>
                    <a:pt x="23624" y="198897"/>
                    <a:pt x="14402" y="189676"/>
                  </a:cubicBezTo>
                  <a:cubicBezTo>
                    <a:pt x="5181" y="180454"/>
                    <a:pt x="0" y="167947"/>
                    <a:pt x="0" y="154906"/>
                  </a:cubicBezTo>
                  <a:lnTo>
                    <a:pt x="0" y="49172"/>
                  </a:lnTo>
                  <a:cubicBezTo>
                    <a:pt x="0" y="36131"/>
                    <a:pt x="5181" y="23624"/>
                    <a:pt x="14402" y="14402"/>
                  </a:cubicBezTo>
                  <a:cubicBezTo>
                    <a:pt x="23624" y="5181"/>
                    <a:pt x="36131" y="0"/>
                    <a:pt x="49172" y="0"/>
                  </a:cubicBezTo>
                  <a:close/>
                </a:path>
              </a:pathLst>
            </a:custGeom>
            <a:solidFill>
              <a:srgbClr val="01015A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622012" cy="261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2183286" y="3028729"/>
            <a:ext cx="2523816" cy="4750417"/>
          </a:xfrm>
          <a:custGeom>
            <a:avLst/>
            <a:gdLst/>
            <a:ahLst/>
            <a:cxnLst/>
            <a:rect r="r" b="b" t="t" l="l"/>
            <a:pathLst>
              <a:path h="4750417" w="2523816">
                <a:moveTo>
                  <a:pt x="0" y="0"/>
                </a:moveTo>
                <a:lnTo>
                  <a:pt x="2523816" y="0"/>
                </a:lnTo>
                <a:lnTo>
                  <a:pt x="2523816" y="4750417"/>
                </a:lnTo>
                <a:lnTo>
                  <a:pt x="0" y="47504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382" t="0" r="-3627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2414662" y="3315650"/>
            <a:ext cx="114960" cy="166594"/>
            <a:chOff x="0" y="0"/>
            <a:chExt cx="27724" cy="4017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7724" cy="40177"/>
            </a:xfrm>
            <a:custGeom>
              <a:avLst/>
              <a:gdLst/>
              <a:ahLst/>
              <a:cxnLst/>
              <a:rect r="r" b="b" t="t" l="l"/>
              <a:pathLst>
                <a:path h="40177" w="27724">
                  <a:moveTo>
                    <a:pt x="0" y="0"/>
                  </a:moveTo>
                  <a:lnTo>
                    <a:pt x="27724" y="0"/>
                  </a:lnTo>
                  <a:lnTo>
                    <a:pt x="27724" y="40177"/>
                  </a:lnTo>
                  <a:lnTo>
                    <a:pt x="0" y="401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28575"/>
              <a:ext cx="27724" cy="11602"/>
            </a:xfrm>
            <a:prstGeom prst="rect">
              <a:avLst/>
            </a:prstGeom>
          </p:spPr>
          <p:txBody>
            <a:bodyPr anchor="ctr" rtlCol="false" tIns="48171" lIns="48171" bIns="48171" rIns="48171"/>
            <a:lstStyle/>
            <a:p>
              <a:pPr algn="ctr">
                <a:lnSpc>
                  <a:spcPts val="798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291070" y="3244008"/>
            <a:ext cx="2287086" cy="970810"/>
            <a:chOff x="0" y="0"/>
            <a:chExt cx="602360" cy="25568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02360" cy="255687"/>
            </a:xfrm>
            <a:custGeom>
              <a:avLst/>
              <a:gdLst/>
              <a:ahLst/>
              <a:cxnLst/>
              <a:rect r="r" b="b" t="t" l="l"/>
              <a:pathLst>
                <a:path h="255687" w="602360">
                  <a:moveTo>
                    <a:pt x="50776" y="0"/>
                  </a:moveTo>
                  <a:lnTo>
                    <a:pt x="551584" y="0"/>
                  </a:lnTo>
                  <a:cubicBezTo>
                    <a:pt x="565051" y="0"/>
                    <a:pt x="577966" y="5350"/>
                    <a:pt x="587488" y="14872"/>
                  </a:cubicBezTo>
                  <a:cubicBezTo>
                    <a:pt x="597010" y="24394"/>
                    <a:pt x="602360" y="37309"/>
                    <a:pt x="602360" y="50776"/>
                  </a:cubicBezTo>
                  <a:lnTo>
                    <a:pt x="602360" y="204911"/>
                  </a:lnTo>
                  <a:cubicBezTo>
                    <a:pt x="602360" y="232954"/>
                    <a:pt x="579627" y="255687"/>
                    <a:pt x="551584" y="255687"/>
                  </a:cubicBezTo>
                  <a:lnTo>
                    <a:pt x="50776" y="255687"/>
                  </a:lnTo>
                  <a:cubicBezTo>
                    <a:pt x="22733" y="255687"/>
                    <a:pt x="0" y="232954"/>
                    <a:pt x="0" y="204911"/>
                  </a:cubicBezTo>
                  <a:lnTo>
                    <a:pt x="0" y="50776"/>
                  </a:lnTo>
                  <a:cubicBezTo>
                    <a:pt x="0" y="22733"/>
                    <a:pt x="22733" y="0"/>
                    <a:pt x="507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602360" cy="3128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352529" y="3323103"/>
            <a:ext cx="101177" cy="163065"/>
            <a:chOff x="0" y="0"/>
            <a:chExt cx="24928" cy="4017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4928" cy="40177"/>
            </a:xfrm>
            <a:custGeom>
              <a:avLst/>
              <a:gdLst/>
              <a:ahLst/>
              <a:cxnLst/>
              <a:rect r="r" b="b" t="t" l="l"/>
              <a:pathLst>
                <a:path h="40177" w="24928">
                  <a:moveTo>
                    <a:pt x="0" y="0"/>
                  </a:moveTo>
                  <a:lnTo>
                    <a:pt x="24928" y="0"/>
                  </a:lnTo>
                  <a:lnTo>
                    <a:pt x="24928" y="40177"/>
                  </a:lnTo>
                  <a:lnTo>
                    <a:pt x="0" y="40177"/>
                  </a:lnTo>
                  <a:close/>
                </a:path>
              </a:pathLst>
            </a:custGeom>
            <a:solidFill>
              <a:srgbClr val="EE821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28575"/>
              <a:ext cx="24928" cy="11602"/>
            </a:xfrm>
            <a:prstGeom prst="rect">
              <a:avLst/>
            </a:prstGeom>
          </p:spPr>
          <p:txBody>
            <a:bodyPr anchor="ctr" rtlCol="false" tIns="48171" lIns="48171" bIns="48171" rIns="48171"/>
            <a:lstStyle/>
            <a:p>
              <a:pPr algn="ctr">
                <a:lnSpc>
                  <a:spcPts val="798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2529622" y="3323103"/>
            <a:ext cx="98042" cy="166594"/>
            <a:chOff x="0" y="0"/>
            <a:chExt cx="23644" cy="4017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644" cy="40177"/>
            </a:xfrm>
            <a:custGeom>
              <a:avLst/>
              <a:gdLst/>
              <a:ahLst/>
              <a:cxnLst/>
              <a:rect r="r" b="b" t="t" l="l"/>
              <a:pathLst>
                <a:path h="40177" w="23644">
                  <a:moveTo>
                    <a:pt x="0" y="0"/>
                  </a:moveTo>
                  <a:lnTo>
                    <a:pt x="23644" y="0"/>
                  </a:lnTo>
                  <a:lnTo>
                    <a:pt x="23644" y="40177"/>
                  </a:lnTo>
                  <a:lnTo>
                    <a:pt x="0" y="40177"/>
                  </a:lnTo>
                  <a:close/>
                </a:path>
              </a:pathLst>
            </a:custGeom>
            <a:solidFill>
              <a:srgbClr val="000353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28575"/>
              <a:ext cx="23644" cy="11602"/>
            </a:xfrm>
            <a:prstGeom prst="rect">
              <a:avLst/>
            </a:prstGeom>
          </p:spPr>
          <p:txBody>
            <a:bodyPr anchor="ctr" rtlCol="false" tIns="48171" lIns="48171" bIns="48171" rIns="48171"/>
            <a:lstStyle/>
            <a:p>
              <a:pPr algn="ctr">
                <a:lnSpc>
                  <a:spcPts val="798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2367434" y="3631958"/>
            <a:ext cx="1290234" cy="256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86"/>
              </a:lnSpc>
            </a:pPr>
            <a:r>
              <a:rPr lang="en-US" b="true" sz="2096" i="true" spc="23">
                <a:solidFill>
                  <a:srgbClr val="000353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Citytwin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512667" y="3381055"/>
            <a:ext cx="951192" cy="160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5"/>
              </a:lnSpc>
            </a:pPr>
            <a:r>
              <a:rPr lang="en-US" sz="1228" i="true" spc="13">
                <a:solidFill>
                  <a:srgbClr val="000353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COUNTRYTWIN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372550" y="3926902"/>
            <a:ext cx="766826" cy="139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6"/>
              </a:lnSpc>
            </a:pPr>
            <a:r>
              <a:rPr lang="en-US" sz="1062" spc="11">
                <a:solidFill>
                  <a:srgbClr val="00035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local  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2253763" y="4576768"/>
            <a:ext cx="2324393" cy="1298660"/>
            <a:chOff x="0" y="0"/>
            <a:chExt cx="612186" cy="34203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12186" cy="342034"/>
            </a:xfrm>
            <a:custGeom>
              <a:avLst/>
              <a:gdLst/>
              <a:ahLst/>
              <a:cxnLst/>
              <a:rect r="r" b="b" t="t" l="l"/>
              <a:pathLst>
                <a:path h="342034" w="612186">
                  <a:moveTo>
                    <a:pt x="169867" y="0"/>
                  </a:moveTo>
                  <a:lnTo>
                    <a:pt x="442319" y="0"/>
                  </a:lnTo>
                  <a:cubicBezTo>
                    <a:pt x="487370" y="0"/>
                    <a:pt x="530577" y="17897"/>
                    <a:pt x="562433" y="49753"/>
                  </a:cubicBezTo>
                  <a:cubicBezTo>
                    <a:pt x="594289" y="81609"/>
                    <a:pt x="612186" y="124816"/>
                    <a:pt x="612186" y="169867"/>
                  </a:cubicBezTo>
                  <a:lnTo>
                    <a:pt x="612186" y="172167"/>
                  </a:lnTo>
                  <a:cubicBezTo>
                    <a:pt x="612186" y="217218"/>
                    <a:pt x="594289" y="260425"/>
                    <a:pt x="562433" y="292281"/>
                  </a:cubicBezTo>
                  <a:cubicBezTo>
                    <a:pt x="530577" y="324137"/>
                    <a:pt x="487370" y="342034"/>
                    <a:pt x="442319" y="342034"/>
                  </a:cubicBezTo>
                  <a:lnTo>
                    <a:pt x="169867" y="342034"/>
                  </a:lnTo>
                  <a:cubicBezTo>
                    <a:pt x="76052" y="342034"/>
                    <a:pt x="0" y="265982"/>
                    <a:pt x="0" y="172167"/>
                  </a:cubicBezTo>
                  <a:lnTo>
                    <a:pt x="0" y="169867"/>
                  </a:lnTo>
                  <a:cubicBezTo>
                    <a:pt x="0" y="124816"/>
                    <a:pt x="17897" y="81609"/>
                    <a:pt x="49753" y="49753"/>
                  </a:cubicBezTo>
                  <a:cubicBezTo>
                    <a:pt x="81609" y="17897"/>
                    <a:pt x="124816" y="0"/>
                    <a:pt x="169867" y="0"/>
                  </a:cubicBezTo>
                  <a:close/>
                </a:path>
              </a:pathLst>
            </a:custGeom>
            <a:solidFill>
              <a:srgbClr val="EE8213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57150"/>
              <a:ext cx="612186" cy="399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2352529" y="4832943"/>
            <a:ext cx="1441310" cy="888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9"/>
              </a:lnSpc>
            </a:pPr>
            <a:r>
              <a:rPr lang="en-US" sz="857" spc="9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No Poverty </a:t>
            </a:r>
          </a:p>
          <a:p>
            <a:pPr algn="l">
              <a:lnSpc>
                <a:spcPts val="1449"/>
              </a:lnSpc>
            </a:pPr>
            <a:r>
              <a:rPr lang="en-US" sz="857" spc="9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Good health and weel-being </a:t>
            </a:r>
          </a:p>
          <a:p>
            <a:pPr algn="l">
              <a:lnSpc>
                <a:spcPts val="1449"/>
              </a:lnSpc>
            </a:pPr>
            <a:r>
              <a:rPr lang="en-US" sz="857" spc="9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Gender Equality </a:t>
            </a:r>
          </a:p>
          <a:p>
            <a:pPr algn="l">
              <a:lnSpc>
                <a:spcPts val="1449"/>
              </a:lnSpc>
            </a:pPr>
            <a:r>
              <a:rPr lang="en-US" sz="857" spc="9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Zero Hunger </a:t>
            </a:r>
          </a:p>
          <a:p>
            <a:pPr algn="l">
              <a:lnSpc>
                <a:spcPts val="1449"/>
              </a:lnSpc>
            </a:pPr>
            <a:r>
              <a:rPr lang="en-US" sz="857" spc="9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Quality education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352529" y="4644783"/>
            <a:ext cx="2126861" cy="12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5"/>
              </a:lnSpc>
            </a:pPr>
            <a:r>
              <a:rPr lang="en-US" sz="935" spc="10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Preferred areas of cooperation (SDGs)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12046344" y="2698529"/>
            <a:ext cx="2797701" cy="5205026"/>
          </a:xfrm>
          <a:custGeom>
            <a:avLst/>
            <a:gdLst/>
            <a:ahLst/>
            <a:cxnLst/>
            <a:rect r="r" b="b" t="t" l="l"/>
            <a:pathLst>
              <a:path h="5205026" w="2797701">
                <a:moveTo>
                  <a:pt x="0" y="0"/>
                </a:moveTo>
                <a:lnTo>
                  <a:pt x="2797701" y="0"/>
                </a:lnTo>
                <a:lnTo>
                  <a:pt x="2797701" y="5205025"/>
                </a:lnTo>
                <a:lnTo>
                  <a:pt x="0" y="52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12367434" y="6016653"/>
            <a:ext cx="2126861" cy="12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5"/>
              </a:lnSpc>
            </a:pPr>
            <a:r>
              <a:rPr lang="en-US" sz="935" spc="10" b="true">
                <a:solidFill>
                  <a:srgbClr val="FFBD59"/>
                </a:solidFill>
                <a:latin typeface="Roboto Bold"/>
                <a:ea typeface="Roboto Bold"/>
                <a:cs typeface="Roboto Bold"/>
                <a:sym typeface="Roboto Bold"/>
              </a:rPr>
              <a:t>Languages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65296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76200"/>
              <a:ext cx="4705418" cy="25035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19262">
            <a:off x="7120860" y="5782309"/>
            <a:ext cx="13633538" cy="10089290"/>
          </a:xfrm>
          <a:custGeom>
            <a:avLst/>
            <a:gdLst/>
            <a:ahLst/>
            <a:cxnLst/>
            <a:rect r="r" b="b" t="t" l="l"/>
            <a:pathLst>
              <a:path h="10089290" w="13633538">
                <a:moveTo>
                  <a:pt x="0" y="0"/>
                </a:moveTo>
                <a:lnTo>
                  <a:pt x="13633538" y="0"/>
                </a:lnTo>
                <a:lnTo>
                  <a:pt x="13633538" y="10089290"/>
                </a:lnTo>
                <a:lnTo>
                  <a:pt x="0" y="10089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-19000" t="0" r="-1900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331634" y="-509132"/>
            <a:ext cx="9078613" cy="2310627"/>
            <a:chOff x="0" y="0"/>
            <a:chExt cx="2391075" cy="6085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91075" cy="608560"/>
            </a:xfrm>
            <a:custGeom>
              <a:avLst/>
              <a:gdLst/>
              <a:ahLst/>
              <a:cxnLst/>
              <a:rect r="r" b="b" t="t" l="l"/>
              <a:pathLst>
                <a:path h="608560" w="2391075">
                  <a:moveTo>
                    <a:pt x="31552" y="0"/>
                  </a:moveTo>
                  <a:lnTo>
                    <a:pt x="2359523" y="0"/>
                  </a:lnTo>
                  <a:cubicBezTo>
                    <a:pt x="2367891" y="0"/>
                    <a:pt x="2375917" y="3324"/>
                    <a:pt x="2381834" y="9241"/>
                  </a:cubicBezTo>
                  <a:cubicBezTo>
                    <a:pt x="2387751" y="15159"/>
                    <a:pt x="2391075" y="23184"/>
                    <a:pt x="2391075" y="31552"/>
                  </a:cubicBezTo>
                  <a:lnTo>
                    <a:pt x="2391075" y="577008"/>
                  </a:lnTo>
                  <a:cubicBezTo>
                    <a:pt x="2391075" y="585376"/>
                    <a:pt x="2387751" y="593402"/>
                    <a:pt x="2381834" y="599319"/>
                  </a:cubicBezTo>
                  <a:cubicBezTo>
                    <a:pt x="2375917" y="605236"/>
                    <a:pt x="2367891" y="608560"/>
                    <a:pt x="2359523" y="608560"/>
                  </a:cubicBezTo>
                  <a:lnTo>
                    <a:pt x="31552" y="608560"/>
                  </a:lnTo>
                  <a:cubicBezTo>
                    <a:pt x="23184" y="608560"/>
                    <a:pt x="15159" y="605236"/>
                    <a:pt x="9241" y="599319"/>
                  </a:cubicBezTo>
                  <a:cubicBezTo>
                    <a:pt x="3324" y="593402"/>
                    <a:pt x="0" y="585376"/>
                    <a:pt x="0" y="577008"/>
                  </a:cubicBezTo>
                  <a:lnTo>
                    <a:pt x="0" y="31552"/>
                  </a:lnTo>
                  <a:cubicBezTo>
                    <a:pt x="0" y="23184"/>
                    <a:pt x="3324" y="15159"/>
                    <a:pt x="9241" y="9241"/>
                  </a:cubicBezTo>
                  <a:cubicBezTo>
                    <a:pt x="15159" y="3324"/>
                    <a:pt x="23184" y="0"/>
                    <a:pt x="31552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391075" cy="65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34604" y="337993"/>
            <a:ext cx="8093851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2. Granting Scheme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31644" y="2802853"/>
            <a:ext cx="16024712" cy="444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The grant scheme, co-funded by the European Commission, aims to foster Twinning, promote EU values, and address key thematic areas, including democracy, citizens participation, gender equality, and inclusion. </a:t>
            </a:r>
          </a:p>
          <a:p>
            <a:pPr algn="just">
              <a:lnSpc>
                <a:spcPts val="5040"/>
              </a:lnSpc>
            </a:pPr>
          </a:p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Each year, </a:t>
            </a:r>
            <a:r>
              <a:rPr lang="en-US" sz="36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a portion of CEMR’s budget is allocated to strengthening Twinning initiatives via its member associations</a:t>
            </a: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. Grants are awarded annually following a call for proposals open to CEMR's members. </a:t>
            </a:r>
            <a:r>
              <a:rPr lang="en-US" sz="36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-1054639" y="8313345"/>
            <a:ext cx="6616422" cy="2413551"/>
            <a:chOff x="0" y="0"/>
            <a:chExt cx="1742597" cy="6356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42597" cy="635668"/>
            </a:xfrm>
            <a:custGeom>
              <a:avLst/>
              <a:gdLst/>
              <a:ahLst/>
              <a:cxnLst/>
              <a:rect r="r" b="b" t="t" l="l"/>
              <a:pathLst>
                <a:path h="635668" w="1742597">
                  <a:moveTo>
                    <a:pt x="43294" y="0"/>
                  </a:moveTo>
                  <a:lnTo>
                    <a:pt x="1699303" y="0"/>
                  </a:lnTo>
                  <a:cubicBezTo>
                    <a:pt x="1710785" y="0"/>
                    <a:pt x="1721797" y="4561"/>
                    <a:pt x="1729917" y="12681"/>
                  </a:cubicBezTo>
                  <a:cubicBezTo>
                    <a:pt x="1738036" y="20800"/>
                    <a:pt x="1742597" y="31812"/>
                    <a:pt x="1742597" y="43294"/>
                  </a:cubicBezTo>
                  <a:lnTo>
                    <a:pt x="1742597" y="592374"/>
                  </a:lnTo>
                  <a:cubicBezTo>
                    <a:pt x="1742597" y="603856"/>
                    <a:pt x="1738036" y="614868"/>
                    <a:pt x="1729917" y="622987"/>
                  </a:cubicBezTo>
                  <a:cubicBezTo>
                    <a:pt x="1721797" y="631106"/>
                    <a:pt x="1710785" y="635668"/>
                    <a:pt x="1699303" y="635668"/>
                  </a:cubicBezTo>
                  <a:lnTo>
                    <a:pt x="43294" y="635668"/>
                  </a:lnTo>
                  <a:cubicBezTo>
                    <a:pt x="31812" y="635668"/>
                    <a:pt x="20800" y="631106"/>
                    <a:pt x="12681" y="622987"/>
                  </a:cubicBezTo>
                  <a:cubicBezTo>
                    <a:pt x="4561" y="614868"/>
                    <a:pt x="0" y="603856"/>
                    <a:pt x="0" y="592374"/>
                  </a:cubicBezTo>
                  <a:lnTo>
                    <a:pt x="0" y="43294"/>
                  </a:lnTo>
                  <a:cubicBezTo>
                    <a:pt x="0" y="31812"/>
                    <a:pt x="4561" y="20800"/>
                    <a:pt x="12681" y="12681"/>
                  </a:cubicBezTo>
                  <a:cubicBezTo>
                    <a:pt x="20800" y="4561"/>
                    <a:pt x="31812" y="0"/>
                    <a:pt x="43294" y="0"/>
                  </a:cubicBezTo>
                  <a:close/>
                </a:path>
              </a:pathLst>
            </a:custGeom>
            <a:solidFill>
              <a:srgbClr val="FBD7B7"/>
            </a:solidFill>
            <a:ln w="38100" cap="rnd">
              <a:solidFill>
                <a:srgbClr val="EE8213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742597" cy="692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-331634" y="7770654"/>
            <a:ext cx="1085383" cy="1085383"/>
          </a:xfrm>
          <a:custGeom>
            <a:avLst/>
            <a:gdLst/>
            <a:ahLst/>
            <a:cxnLst/>
            <a:rect r="r" b="b" t="t" l="l"/>
            <a:pathLst>
              <a:path h="1085383" w="1085383">
                <a:moveTo>
                  <a:pt x="0" y="0"/>
                </a:moveTo>
                <a:lnTo>
                  <a:pt x="1085383" y="0"/>
                </a:lnTo>
                <a:lnTo>
                  <a:pt x="1085383" y="1085382"/>
                </a:lnTo>
                <a:lnTo>
                  <a:pt x="0" y="1085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34604" y="8744160"/>
            <a:ext cx="4664223" cy="980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true" sz="2000" u="sng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  <a:hlinkClick r:id="rId5" tooltip="https://ccre-cemr.org/projects-programmes/twinning-realise-2024"/>
              </a:rPr>
              <a:t>More information: </a:t>
            </a:r>
          </a:p>
          <a:p>
            <a:pPr algn="l">
              <a:lnSpc>
                <a:spcPts val="2496"/>
              </a:lnSpc>
            </a:pPr>
            <a:r>
              <a:rPr lang="en-US" sz="1783" u="sng">
                <a:solidFill>
                  <a:srgbClr val="EE8213"/>
                </a:solidFill>
                <a:latin typeface="DM Sans"/>
                <a:ea typeface="DM Sans"/>
                <a:cs typeface="DM Sans"/>
                <a:sym typeface="DM Sans"/>
                <a:hlinkClick r:id="rId6" tooltip="https://ccre-cemr.org/projects-programmes/twinning-realise-2024"/>
              </a:rPr>
              <a:t>REALISE 2024</a:t>
            </a:r>
          </a:p>
          <a:p>
            <a:pPr algn="l">
              <a:lnSpc>
                <a:spcPts val="2496"/>
              </a:lnSpc>
            </a:pPr>
            <a:r>
              <a:rPr lang="en-US" sz="1783" u="sng">
                <a:solidFill>
                  <a:srgbClr val="EE8213"/>
                </a:solidFill>
                <a:latin typeface="DM Sans"/>
                <a:ea typeface="DM Sans"/>
                <a:cs typeface="DM Sans"/>
                <a:sym typeface="DM Sans"/>
                <a:hlinkClick r:id="rId7" tooltip="https://ccre-cemr.org/projects-programmes/twinning/twinning-call-for-proposals"/>
              </a:rPr>
              <a:t>Call for proposal for the sub-granting 2025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6320589" y="497262"/>
            <a:ext cx="1465647" cy="1304233"/>
          </a:xfrm>
          <a:custGeom>
            <a:avLst/>
            <a:gdLst/>
            <a:ahLst/>
            <a:cxnLst/>
            <a:rect r="r" b="b" t="t" l="l"/>
            <a:pathLst>
              <a:path h="1304233" w="1465647">
                <a:moveTo>
                  <a:pt x="0" y="0"/>
                </a:moveTo>
                <a:lnTo>
                  <a:pt x="1465647" y="0"/>
                </a:lnTo>
                <a:lnTo>
                  <a:pt x="1465647" y="1304233"/>
                </a:lnTo>
                <a:lnTo>
                  <a:pt x="0" y="13042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0655" t="-136324" r="-79276" b="-55777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65296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19262">
            <a:off x="7120860" y="5782309"/>
            <a:ext cx="13633538" cy="10089290"/>
          </a:xfrm>
          <a:custGeom>
            <a:avLst/>
            <a:gdLst/>
            <a:ahLst/>
            <a:cxnLst/>
            <a:rect r="r" b="b" t="t" l="l"/>
            <a:pathLst>
              <a:path h="10089290" w="13633538">
                <a:moveTo>
                  <a:pt x="0" y="0"/>
                </a:moveTo>
                <a:lnTo>
                  <a:pt x="13633538" y="0"/>
                </a:lnTo>
                <a:lnTo>
                  <a:pt x="13633538" y="10089290"/>
                </a:lnTo>
                <a:lnTo>
                  <a:pt x="0" y="10089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-19000" t="0" r="-1900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825893" y="-556881"/>
            <a:ext cx="8024947" cy="2358376"/>
            <a:chOff x="0" y="0"/>
            <a:chExt cx="2113566" cy="62113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3566" cy="621136"/>
            </a:xfrm>
            <a:custGeom>
              <a:avLst/>
              <a:gdLst/>
              <a:ahLst/>
              <a:cxnLst/>
              <a:rect r="r" b="b" t="t" l="l"/>
              <a:pathLst>
                <a:path h="621136" w="2113566">
                  <a:moveTo>
                    <a:pt x="35695" y="0"/>
                  </a:moveTo>
                  <a:lnTo>
                    <a:pt x="2077871" y="0"/>
                  </a:lnTo>
                  <a:cubicBezTo>
                    <a:pt x="2087338" y="0"/>
                    <a:pt x="2096417" y="3761"/>
                    <a:pt x="2103111" y="10455"/>
                  </a:cubicBezTo>
                  <a:cubicBezTo>
                    <a:pt x="2109806" y="17149"/>
                    <a:pt x="2113566" y="26228"/>
                    <a:pt x="2113566" y="35695"/>
                  </a:cubicBezTo>
                  <a:lnTo>
                    <a:pt x="2113566" y="585441"/>
                  </a:lnTo>
                  <a:cubicBezTo>
                    <a:pt x="2113566" y="605155"/>
                    <a:pt x="2097585" y="621136"/>
                    <a:pt x="2077871" y="621136"/>
                  </a:cubicBezTo>
                  <a:lnTo>
                    <a:pt x="35695" y="621136"/>
                  </a:lnTo>
                  <a:cubicBezTo>
                    <a:pt x="15981" y="621136"/>
                    <a:pt x="0" y="605155"/>
                    <a:pt x="0" y="585441"/>
                  </a:cubicBezTo>
                  <a:lnTo>
                    <a:pt x="0" y="35695"/>
                  </a:lnTo>
                  <a:cubicBezTo>
                    <a:pt x="0" y="15981"/>
                    <a:pt x="15981" y="0"/>
                    <a:pt x="35695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113566" cy="668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320589" y="497262"/>
            <a:ext cx="1465647" cy="1304233"/>
          </a:xfrm>
          <a:custGeom>
            <a:avLst/>
            <a:gdLst/>
            <a:ahLst/>
            <a:cxnLst/>
            <a:rect r="r" b="b" t="t" l="l"/>
            <a:pathLst>
              <a:path h="1304233" w="1465647">
                <a:moveTo>
                  <a:pt x="0" y="0"/>
                </a:moveTo>
                <a:lnTo>
                  <a:pt x="1465647" y="0"/>
                </a:lnTo>
                <a:lnTo>
                  <a:pt x="1465647" y="1304233"/>
                </a:lnTo>
                <a:lnTo>
                  <a:pt x="0" y="1304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655" t="-136324" r="-79276" b="-55777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602178" y="4795037"/>
            <a:ext cx="7657122" cy="4201387"/>
          </a:xfrm>
          <a:custGeom>
            <a:avLst/>
            <a:gdLst/>
            <a:ahLst/>
            <a:cxnLst/>
            <a:rect r="r" b="b" t="t" l="l"/>
            <a:pathLst>
              <a:path h="4201387" w="7657122">
                <a:moveTo>
                  <a:pt x="0" y="0"/>
                </a:moveTo>
                <a:lnTo>
                  <a:pt x="7657122" y="0"/>
                </a:lnTo>
                <a:lnTo>
                  <a:pt x="7657122" y="4201387"/>
                </a:lnTo>
                <a:lnTo>
                  <a:pt x="0" y="420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920" t="-102833" r="-9522" b="-2741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34604" y="337993"/>
            <a:ext cx="6545926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3. Expert Group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2817934"/>
            <a:ext cx="16252588" cy="2528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CEMR’s Expert Group on Twinning composed of member associations plays </a:t>
            </a:r>
            <a:r>
              <a:rPr lang="en-US" sz="36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a crucial role in supporting the development and implementation of Twinning initiatives</a:t>
            </a: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 across Europe. </a:t>
            </a:r>
          </a:p>
          <a:p>
            <a:pPr algn="just">
              <a:lnSpc>
                <a:spcPts val="504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279283"/>
            <a:ext cx="7499755" cy="316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The group provides </a:t>
            </a:r>
            <a:r>
              <a:rPr lang="en-US" sz="36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strategic guidance</a:t>
            </a:r>
            <a:r>
              <a:rPr lang="en-US" sz="360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, shares best practices, and contributes to strengthening local governance and fostering international cooperation.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65296" y="0"/>
            <a:ext cx="19787502" cy="10691915"/>
            <a:chOff x="0" y="0"/>
            <a:chExt cx="5639488" cy="30472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047223"/>
            </a:xfrm>
            <a:custGeom>
              <a:avLst/>
              <a:gdLst/>
              <a:ahLst/>
              <a:cxnLst/>
              <a:rect r="r" b="b" t="t" l="l"/>
              <a:pathLst>
                <a:path h="3047223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047223"/>
                  </a:lnTo>
                  <a:lnTo>
                    <a:pt x="0" y="3047223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028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825893" y="-461384"/>
            <a:ext cx="14244428" cy="2262879"/>
            <a:chOff x="0" y="0"/>
            <a:chExt cx="3751619" cy="5959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51619" cy="595985"/>
            </a:xfrm>
            <a:custGeom>
              <a:avLst/>
              <a:gdLst/>
              <a:ahLst/>
              <a:cxnLst/>
              <a:rect r="r" b="b" t="t" l="l"/>
              <a:pathLst>
                <a:path h="595985" w="3751619">
                  <a:moveTo>
                    <a:pt x="20110" y="0"/>
                  </a:moveTo>
                  <a:lnTo>
                    <a:pt x="3731509" y="0"/>
                  </a:lnTo>
                  <a:cubicBezTo>
                    <a:pt x="3742616" y="0"/>
                    <a:pt x="3751619" y="9003"/>
                    <a:pt x="3751619" y="20110"/>
                  </a:cubicBezTo>
                  <a:lnTo>
                    <a:pt x="3751619" y="575875"/>
                  </a:lnTo>
                  <a:cubicBezTo>
                    <a:pt x="3751619" y="586981"/>
                    <a:pt x="3742616" y="595985"/>
                    <a:pt x="3731509" y="595985"/>
                  </a:cubicBezTo>
                  <a:lnTo>
                    <a:pt x="20110" y="595985"/>
                  </a:lnTo>
                  <a:cubicBezTo>
                    <a:pt x="9003" y="595985"/>
                    <a:pt x="0" y="586981"/>
                    <a:pt x="0" y="575875"/>
                  </a:cubicBezTo>
                  <a:lnTo>
                    <a:pt x="0" y="20110"/>
                  </a:lnTo>
                  <a:cubicBezTo>
                    <a:pt x="0" y="9003"/>
                    <a:pt x="9003" y="0"/>
                    <a:pt x="20110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751619" cy="653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34604" y="337993"/>
            <a:ext cx="12591728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CEMR and members' joint work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516828"/>
            <a:ext cx="16230600" cy="1498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To foster connections and r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einvigorate Twinning across Europe, </a:t>
            </a:r>
          </a:p>
          <a:p>
            <a:pPr algn="just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Support Local and Regional Governements, </a:t>
            </a:r>
          </a:p>
          <a:p>
            <a:pPr algn="just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Provide the tools and resources to boost impactful partnerships.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729864"/>
            <a:ext cx="16230600" cy="4527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18"/>
              </a:lnSpc>
            </a:pPr>
            <a:r>
              <a:rPr lang="en-US" sz="2870" b="true">
                <a:solidFill>
                  <a:srgbClr val="EE8213"/>
                </a:solidFill>
                <a:latin typeface="DM Sans Bold"/>
                <a:ea typeface="DM Sans Bold"/>
                <a:cs typeface="DM Sans Bold"/>
                <a:sym typeface="DM Sans Bold"/>
              </a:rPr>
              <a:t>MEMBERS’ ROLE</a:t>
            </a:r>
            <a:r>
              <a:rPr lang="en-US" sz="2870" b="true">
                <a:solidFill>
                  <a:srgbClr val="00AEE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just">
              <a:lnSpc>
                <a:spcPts val="4018"/>
              </a:lnSpc>
            </a:pPr>
          </a:p>
          <a:p>
            <a:pPr algn="just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b="true" sz="2870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Be the national contact point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, i.e. the key reference for Twinning and Partnershis Building, establishing a leadership role within their country and networks.</a:t>
            </a:r>
          </a:p>
          <a:p>
            <a:pPr algn="just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b="true" sz="2870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Share best practices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, contributing with valuable examples of successful initiatives from their territories, enriching the broader network with proven strategies and solutions to inspire and guide local and regional governements and other members.</a:t>
            </a:r>
          </a:p>
          <a:p>
            <a:pPr algn="just" marL="619634" indent="-309817" lvl="1">
              <a:lnSpc>
                <a:spcPts val="4018"/>
              </a:lnSpc>
              <a:buFont typeface="Arial"/>
              <a:buChar char="•"/>
            </a:pPr>
            <a:r>
              <a:rPr lang="en-US" b="true" sz="2870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Advocating and communicating about Twinning</a:t>
            </a:r>
            <a:r>
              <a:rPr lang="en-US" sz="2870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, raising awarness and  lobbying for its importance.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355771" y="0"/>
            <a:ext cx="19787502" cy="11083412"/>
            <a:chOff x="0" y="0"/>
            <a:chExt cx="5639488" cy="31588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639488" cy="3158801"/>
            </a:xfrm>
            <a:custGeom>
              <a:avLst/>
              <a:gdLst/>
              <a:ahLst/>
              <a:cxnLst/>
              <a:rect r="r" b="b" t="t" l="l"/>
              <a:pathLst>
                <a:path h="3158801" w="5639488">
                  <a:moveTo>
                    <a:pt x="0" y="0"/>
                  </a:moveTo>
                  <a:lnTo>
                    <a:pt x="5639488" y="0"/>
                  </a:lnTo>
                  <a:lnTo>
                    <a:pt x="5639488" y="3158801"/>
                  </a:lnTo>
                  <a:lnTo>
                    <a:pt x="0" y="3158801"/>
                  </a:lnTo>
                  <a:close/>
                </a:path>
              </a:pathLst>
            </a:custGeom>
            <a:solidFill>
              <a:srgbClr val="FFFEF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5639488" cy="3139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1057" y="246079"/>
            <a:ext cx="17865885" cy="9794841"/>
            <a:chOff x="0" y="0"/>
            <a:chExt cx="4705418" cy="2579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05418" cy="2579711"/>
            </a:xfrm>
            <a:custGeom>
              <a:avLst/>
              <a:gdLst/>
              <a:ahLst/>
              <a:cxnLst/>
              <a:rect r="r" b="b" t="t" l="l"/>
              <a:pathLst>
                <a:path h="2579711" w="4705418">
                  <a:moveTo>
                    <a:pt x="22100" y="0"/>
                  </a:moveTo>
                  <a:lnTo>
                    <a:pt x="4683318" y="0"/>
                  </a:lnTo>
                  <a:cubicBezTo>
                    <a:pt x="4695524" y="0"/>
                    <a:pt x="4705418" y="9895"/>
                    <a:pt x="4705418" y="22100"/>
                  </a:cubicBezTo>
                  <a:lnTo>
                    <a:pt x="4705418" y="2557611"/>
                  </a:lnTo>
                  <a:cubicBezTo>
                    <a:pt x="4705418" y="2563472"/>
                    <a:pt x="4703090" y="2569094"/>
                    <a:pt x="4698945" y="2573238"/>
                  </a:cubicBezTo>
                  <a:cubicBezTo>
                    <a:pt x="4694801" y="2577383"/>
                    <a:pt x="4689179" y="2579711"/>
                    <a:pt x="4683318" y="2579711"/>
                  </a:cubicBezTo>
                  <a:lnTo>
                    <a:pt x="22100" y="2579711"/>
                  </a:lnTo>
                  <a:cubicBezTo>
                    <a:pt x="16239" y="2579711"/>
                    <a:pt x="10618" y="2577383"/>
                    <a:pt x="6473" y="2573238"/>
                  </a:cubicBezTo>
                  <a:cubicBezTo>
                    <a:pt x="2328" y="2569094"/>
                    <a:pt x="0" y="2563472"/>
                    <a:pt x="0" y="2557611"/>
                  </a:cubicBezTo>
                  <a:lnTo>
                    <a:pt x="0" y="22100"/>
                  </a:lnTo>
                  <a:cubicBezTo>
                    <a:pt x="0" y="9895"/>
                    <a:pt x="9895" y="0"/>
                    <a:pt x="221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353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4705418" cy="25130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81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11258" y="3481446"/>
            <a:ext cx="9030276" cy="2020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11"/>
              </a:lnSpc>
            </a:pPr>
            <a:r>
              <a:rPr lang="en-US" sz="15060" spc="-963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you!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22621" y="644766"/>
            <a:ext cx="2856070" cy="1226829"/>
          </a:xfrm>
          <a:custGeom>
            <a:avLst/>
            <a:gdLst/>
            <a:ahLst/>
            <a:cxnLst/>
            <a:rect r="r" b="b" t="t" l="l"/>
            <a:pathLst>
              <a:path h="1226829" w="2856070">
                <a:moveTo>
                  <a:pt x="0" y="0"/>
                </a:moveTo>
                <a:lnTo>
                  <a:pt x="2856070" y="0"/>
                </a:lnTo>
                <a:lnTo>
                  <a:pt x="2856070" y="1226829"/>
                </a:lnTo>
                <a:lnTo>
                  <a:pt x="0" y="122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437" r="0" b="-17513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11258" y="5803921"/>
            <a:ext cx="9418615" cy="1543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196" spc="-204" b="true">
                <a:solidFill>
                  <a:srgbClr val="000353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info: </a:t>
            </a:r>
          </a:p>
          <a:p>
            <a:pPr algn="l">
              <a:lnSpc>
                <a:spcPts val="4060"/>
              </a:lnSpc>
            </a:pPr>
            <a:r>
              <a:rPr lang="en-US" sz="3196" spc="-204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twinning@ccre-cemr.org</a:t>
            </a:r>
          </a:p>
          <a:p>
            <a:pPr algn="l">
              <a:lnSpc>
                <a:spcPts val="4060"/>
              </a:lnSpc>
            </a:pPr>
            <a:r>
              <a:rPr lang="en-US" sz="3196" spc="-204">
                <a:solidFill>
                  <a:srgbClr val="000353"/>
                </a:solidFill>
                <a:latin typeface="DM Sans"/>
                <a:ea typeface="DM Sans"/>
                <a:cs typeface="DM Sans"/>
                <a:sym typeface="DM Sans"/>
              </a:rPr>
              <a:t>durmish.guri@ccre-cemr.org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431832" y="3104698"/>
            <a:ext cx="8660350" cy="5817306"/>
            <a:chOff x="0" y="0"/>
            <a:chExt cx="1786511" cy="12000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86511" cy="1200030"/>
            </a:xfrm>
            <a:custGeom>
              <a:avLst/>
              <a:gdLst/>
              <a:ahLst/>
              <a:cxnLst/>
              <a:rect r="r" b="b" t="t" l="l"/>
              <a:pathLst>
                <a:path h="1200030" w="1786511">
                  <a:moveTo>
                    <a:pt x="45591" y="0"/>
                  </a:moveTo>
                  <a:lnTo>
                    <a:pt x="1740919" y="0"/>
                  </a:lnTo>
                  <a:cubicBezTo>
                    <a:pt x="1753011" y="0"/>
                    <a:pt x="1764607" y="4803"/>
                    <a:pt x="1773157" y="13353"/>
                  </a:cubicBezTo>
                  <a:cubicBezTo>
                    <a:pt x="1781707" y="21903"/>
                    <a:pt x="1786511" y="33500"/>
                    <a:pt x="1786511" y="45591"/>
                  </a:cubicBezTo>
                  <a:lnTo>
                    <a:pt x="1786511" y="1154438"/>
                  </a:lnTo>
                  <a:cubicBezTo>
                    <a:pt x="1786511" y="1166530"/>
                    <a:pt x="1781707" y="1178126"/>
                    <a:pt x="1773157" y="1186676"/>
                  </a:cubicBezTo>
                  <a:cubicBezTo>
                    <a:pt x="1764607" y="1195226"/>
                    <a:pt x="1753011" y="1200030"/>
                    <a:pt x="1740919" y="1200030"/>
                  </a:cubicBezTo>
                  <a:lnTo>
                    <a:pt x="45591" y="1200030"/>
                  </a:lnTo>
                  <a:cubicBezTo>
                    <a:pt x="33500" y="1200030"/>
                    <a:pt x="21903" y="1195226"/>
                    <a:pt x="13353" y="1186676"/>
                  </a:cubicBezTo>
                  <a:cubicBezTo>
                    <a:pt x="4803" y="1178126"/>
                    <a:pt x="0" y="1166530"/>
                    <a:pt x="0" y="1154438"/>
                  </a:cubicBezTo>
                  <a:lnTo>
                    <a:pt x="0" y="45591"/>
                  </a:lnTo>
                  <a:cubicBezTo>
                    <a:pt x="0" y="33500"/>
                    <a:pt x="4803" y="21903"/>
                    <a:pt x="13353" y="13353"/>
                  </a:cubicBezTo>
                  <a:cubicBezTo>
                    <a:pt x="21903" y="4803"/>
                    <a:pt x="33500" y="0"/>
                    <a:pt x="45591" y="0"/>
                  </a:cubicBezTo>
                  <a:close/>
                </a:path>
              </a:pathLst>
            </a:custGeom>
            <a:solidFill>
              <a:srgbClr val="FFFEFA"/>
            </a:solidFill>
            <a:ln w="38100" cap="rnd">
              <a:solidFill>
                <a:srgbClr val="EE8213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786511" cy="1257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277673" y="3765847"/>
            <a:ext cx="592628" cy="592628"/>
          </a:xfrm>
          <a:custGeom>
            <a:avLst/>
            <a:gdLst/>
            <a:ahLst/>
            <a:cxnLst/>
            <a:rect r="r" b="b" t="t" l="l"/>
            <a:pathLst>
              <a:path h="592628" w="592628">
                <a:moveTo>
                  <a:pt x="0" y="0"/>
                </a:moveTo>
                <a:lnTo>
                  <a:pt x="592628" y="0"/>
                </a:lnTo>
                <a:lnTo>
                  <a:pt x="592628" y="592628"/>
                </a:lnTo>
                <a:lnTo>
                  <a:pt x="0" y="592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277673" y="5594700"/>
            <a:ext cx="592628" cy="592628"/>
          </a:xfrm>
          <a:custGeom>
            <a:avLst/>
            <a:gdLst/>
            <a:ahLst/>
            <a:cxnLst/>
            <a:rect r="r" b="b" t="t" l="l"/>
            <a:pathLst>
              <a:path h="592628" w="592628">
                <a:moveTo>
                  <a:pt x="0" y="0"/>
                </a:moveTo>
                <a:lnTo>
                  <a:pt x="592628" y="0"/>
                </a:lnTo>
                <a:lnTo>
                  <a:pt x="592628" y="592628"/>
                </a:lnTo>
                <a:lnTo>
                  <a:pt x="0" y="592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277673" y="6545668"/>
            <a:ext cx="592628" cy="592628"/>
          </a:xfrm>
          <a:custGeom>
            <a:avLst/>
            <a:gdLst/>
            <a:ahLst/>
            <a:cxnLst/>
            <a:rect r="r" b="b" t="t" l="l"/>
            <a:pathLst>
              <a:path h="592628" w="592628">
                <a:moveTo>
                  <a:pt x="0" y="0"/>
                </a:moveTo>
                <a:lnTo>
                  <a:pt x="592628" y="0"/>
                </a:lnTo>
                <a:lnTo>
                  <a:pt x="592628" y="592628"/>
                </a:lnTo>
                <a:lnTo>
                  <a:pt x="0" y="5926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277673" y="7496636"/>
            <a:ext cx="592628" cy="592628"/>
          </a:xfrm>
          <a:custGeom>
            <a:avLst/>
            <a:gdLst/>
            <a:ahLst/>
            <a:cxnLst/>
            <a:rect r="r" b="b" t="t" l="l"/>
            <a:pathLst>
              <a:path h="592628" w="592628">
                <a:moveTo>
                  <a:pt x="0" y="0"/>
                </a:moveTo>
                <a:lnTo>
                  <a:pt x="592628" y="0"/>
                </a:lnTo>
                <a:lnTo>
                  <a:pt x="592628" y="592628"/>
                </a:lnTo>
                <a:lnTo>
                  <a:pt x="0" y="5926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277673" y="4718370"/>
            <a:ext cx="592628" cy="592628"/>
          </a:xfrm>
          <a:custGeom>
            <a:avLst/>
            <a:gdLst/>
            <a:ahLst/>
            <a:cxnLst/>
            <a:rect r="r" b="b" t="t" l="l"/>
            <a:pathLst>
              <a:path h="592628" w="592628">
                <a:moveTo>
                  <a:pt x="0" y="0"/>
                </a:moveTo>
                <a:lnTo>
                  <a:pt x="592628" y="0"/>
                </a:lnTo>
                <a:lnTo>
                  <a:pt x="592628" y="592628"/>
                </a:lnTo>
                <a:lnTo>
                  <a:pt x="0" y="5926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220182" y="7568021"/>
            <a:ext cx="4946938" cy="36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2"/>
              </a:lnSpc>
            </a:pPr>
            <a:r>
              <a:rPr lang="en-US" sz="2116" u="sng">
                <a:solidFill>
                  <a:srgbClr val="000353"/>
                </a:solidFill>
                <a:latin typeface="Roboto"/>
                <a:ea typeface="Roboto"/>
                <a:cs typeface="Roboto"/>
                <a:sym typeface="Roboto"/>
                <a:hlinkClick r:id="rId13" tooltip="https://ccre-cemr.org"/>
              </a:rPr>
              <a:t>https://ccre-cemr.org/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220182" y="3798400"/>
            <a:ext cx="5083649" cy="38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116">
                <a:solidFill>
                  <a:srgbClr val="000353"/>
                </a:solidFill>
                <a:latin typeface="Roboto"/>
                <a:ea typeface="Roboto"/>
                <a:cs typeface="Roboto"/>
                <a:sym typeface="Roboto"/>
              </a:rPr>
              <a:t>@CCRECEMR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220182" y="4504564"/>
            <a:ext cx="4458510" cy="786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116">
                <a:solidFill>
                  <a:srgbClr val="000353"/>
                </a:solidFill>
                <a:latin typeface="Roboto"/>
                <a:ea typeface="Roboto"/>
                <a:cs typeface="Roboto"/>
                <a:sym typeface="Roboto"/>
              </a:rPr>
              <a:t>@The Council of European Municipalities and Regions (CEMR)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20182" y="5627252"/>
            <a:ext cx="5948485" cy="38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116">
                <a:solidFill>
                  <a:srgbClr val="000353"/>
                </a:solidFill>
                <a:latin typeface="Roboto"/>
                <a:ea typeface="Roboto"/>
                <a:cs typeface="Roboto"/>
                <a:sym typeface="Roboto"/>
              </a:rPr>
              <a:t>@ccrecemr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220182" y="6578220"/>
            <a:ext cx="5948485" cy="38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116">
                <a:solidFill>
                  <a:srgbClr val="000353"/>
                </a:solidFill>
                <a:latin typeface="Roboto"/>
                <a:ea typeface="Roboto"/>
                <a:cs typeface="Roboto"/>
                <a:sym typeface="Roboto"/>
              </a:rPr>
              <a:t>@cemrccre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2870301" y="699447"/>
            <a:ext cx="1342021" cy="1412183"/>
          </a:xfrm>
          <a:custGeom>
            <a:avLst/>
            <a:gdLst/>
            <a:ahLst/>
            <a:cxnLst/>
            <a:rect r="r" b="b" t="t" l="l"/>
            <a:pathLst>
              <a:path h="1412183" w="1342021">
                <a:moveTo>
                  <a:pt x="0" y="0"/>
                </a:moveTo>
                <a:lnTo>
                  <a:pt x="1342021" y="0"/>
                </a:lnTo>
                <a:lnTo>
                  <a:pt x="1342021" y="1412183"/>
                </a:lnTo>
                <a:lnTo>
                  <a:pt x="0" y="14121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147992" y="728022"/>
            <a:ext cx="2005145" cy="1172147"/>
          </a:xfrm>
          <a:custGeom>
            <a:avLst/>
            <a:gdLst/>
            <a:ahLst/>
            <a:cxnLst/>
            <a:rect r="r" b="b" t="t" l="l"/>
            <a:pathLst>
              <a:path h="1172147" w="2005145">
                <a:moveTo>
                  <a:pt x="0" y="0"/>
                </a:moveTo>
                <a:lnTo>
                  <a:pt x="2005146" y="0"/>
                </a:lnTo>
                <a:lnTo>
                  <a:pt x="2005146" y="1172148"/>
                </a:lnTo>
                <a:lnTo>
                  <a:pt x="0" y="117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DAGkyWWd0Po</dc:identifier>
  <dcterms:modified xsi:type="dcterms:W3CDTF">2011-08-01T06:04:30Z</dcterms:modified>
  <cp:revision>1</cp:revision>
  <dc:title>CEMR - TWPB - PPT</dc:title>
</cp:coreProperties>
</file>